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66" r:id="rId3"/>
    <p:sldId id="267" r:id="rId4"/>
    <p:sldId id="274" r:id="rId5"/>
    <p:sldId id="269" r:id="rId6"/>
    <p:sldId id="275" r:id="rId7"/>
    <p:sldId id="276" r:id="rId8"/>
    <p:sldId id="277" r:id="rId9"/>
    <p:sldId id="271" r:id="rId10"/>
    <p:sldId id="278" r:id="rId11"/>
    <p:sldId id="272" r:id="rId12"/>
    <p:sldId id="273" r:id="rId13"/>
    <p:sldId id="286" r:id="rId14"/>
    <p:sldId id="279" r:id="rId15"/>
    <p:sldId id="280" r:id="rId16"/>
    <p:sldId id="281" r:id="rId17"/>
    <p:sldId id="282" r:id="rId18"/>
    <p:sldId id="284"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p:cViewPr>
        <p:scale>
          <a:sx n="70" d="100"/>
          <a:sy n="70" d="100"/>
        </p:scale>
        <p:origin x="-2712" y="-10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dgm:t>
        <a:bodyPr/>
        <a:lstStyle/>
        <a:p>
          <a:r>
            <a:rPr lang="en-US" smtClean="0"/>
            <a:t> </a:t>
          </a:r>
          <a:r>
            <a:rPr lang="en-US" altLang="ja-JP"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chemeClr val="bg1">
            <a:lumMod val="95000"/>
          </a:schemeClr>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chemeClr val="bg1">
            <a:lumMod val="95000"/>
          </a:schemeClr>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chemeClr val="bg1">
            <a:lumMod val="95000"/>
          </a:schemeClr>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chemeClr val="bg1">
            <a:lumMod val="95000"/>
          </a:schemeClr>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F3926D49-BA27-4594-8477-FE368CE49CE6}" type="presOf" srcId="{4657365E-AD2C-6644-9CEA-DAECAA04A2D0}" destId="{696109F0-A374-D44C-AABC-0B6DE60B9659}" srcOrd="0" destOrd="0" presId="urn:microsoft.com/office/officeart/2005/8/layout/chevron1"/>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CF9827B9-499A-4DCF-8152-9B4D796B4E03}" type="presOf" srcId="{BCD2A529-1CF8-084B-BFD8-DB2F54E95785}" destId="{3AB88BA1-0C37-3E41-A15C-CAC701B7A753}" srcOrd="0" destOrd="0" presId="urn:microsoft.com/office/officeart/2005/8/layout/chevron1"/>
    <dgm:cxn modelId="{B7EA2690-740B-471F-A5C2-A51338CEF26C}" type="presOf" srcId="{85B966FB-D558-CD48-BC1C-92FBDE71D727}" destId="{9528CD29-FB6D-9C41-AA29-23ABDE84CD82}" srcOrd="0" destOrd="0" presId="urn:microsoft.com/office/officeart/2005/8/layout/chevron1"/>
    <dgm:cxn modelId="{7EFA52BE-AD9A-481B-862A-CE88C781B3C1}" type="presOf" srcId="{8868B5B6-80E7-0244-91F9-27F7092CDADB}" destId="{336481E1-6018-8D4B-8BCE-5D043F03A346}"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EC162D46-CE9C-4D40-8022-4608FC459187}" type="presOf" srcId="{765D0CE4-F837-7D4F-AD64-B00976360092}" destId="{19C0E57E-CE89-754D-9CB4-26A4BFEA0A7E}" srcOrd="0" destOrd="0" presId="urn:microsoft.com/office/officeart/2005/8/layout/chevron1"/>
    <dgm:cxn modelId="{71DE9B3D-6F94-4500-BD1A-080BA548FCC1}" type="presOf" srcId="{D7FFB83D-74A1-D242-A8CC-13D1C82AB872}" destId="{FF72E724-8276-1743-B675-8123C7915AB0}" srcOrd="0" destOrd="0" presId="urn:microsoft.com/office/officeart/2005/8/layout/chevron1"/>
    <dgm:cxn modelId="{D9ACE58E-270E-48AA-9719-3F59E4927E02}" type="presParOf" srcId="{696109F0-A374-D44C-AABC-0B6DE60B9659}" destId="{9528CD29-FB6D-9C41-AA29-23ABDE84CD82}" srcOrd="0" destOrd="0" presId="urn:microsoft.com/office/officeart/2005/8/layout/chevron1"/>
    <dgm:cxn modelId="{122E9A31-DCCD-4586-8894-BD8B14041A04}" type="presParOf" srcId="{696109F0-A374-D44C-AABC-0B6DE60B9659}" destId="{40CEC611-7C68-B64B-BD8C-830FBB619877}" srcOrd="1" destOrd="0" presId="urn:microsoft.com/office/officeart/2005/8/layout/chevron1"/>
    <dgm:cxn modelId="{A3BDFC15-0CB3-483B-B604-6A0C3421966C}" type="presParOf" srcId="{696109F0-A374-D44C-AABC-0B6DE60B9659}" destId="{336481E1-6018-8D4B-8BCE-5D043F03A346}" srcOrd="2" destOrd="0" presId="urn:microsoft.com/office/officeart/2005/8/layout/chevron1"/>
    <dgm:cxn modelId="{DAA168F6-AE57-4C08-9191-4919557D29A4}" type="presParOf" srcId="{696109F0-A374-D44C-AABC-0B6DE60B9659}" destId="{5B3AEA54-FE13-F94E-8E89-C53739B9B511}" srcOrd="3" destOrd="0" presId="urn:microsoft.com/office/officeart/2005/8/layout/chevron1"/>
    <dgm:cxn modelId="{776DA366-49C2-4762-9B24-CA394E01CEA4}" type="presParOf" srcId="{696109F0-A374-D44C-AABC-0B6DE60B9659}" destId="{19C0E57E-CE89-754D-9CB4-26A4BFEA0A7E}" srcOrd="4" destOrd="0" presId="urn:microsoft.com/office/officeart/2005/8/layout/chevron1"/>
    <dgm:cxn modelId="{B45A248A-719D-48F5-B622-16C6D410A826}" type="presParOf" srcId="{696109F0-A374-D44C-AABC-0B6DE60B9659}" destId="{61D9315A-FF5D-0A4E-931F-7528CC23B908}" srcOrd="5" destOrd="0" presId="urn:microsoft.com/office/officeart/2005/8/layout/chevron1"/>
    <dgm:cxn modelId="{518A5A6F-EB5D-41F1-A1C5-3BB687AD0E3D}" type="presParOf" srcId="{696109F0-A374-D44C-AABC-0B6DE60B9659}" destId="{FF72E724-8276-1743-B675-8123C7915AB0}" srcOrd="6" destOrd="0" presId="urn:microsoft.com/office/officeart/2005/8/layout/chevron1"/>
    <dgm:cxn modelId="{DEBDC3D3-1BC9-4002-BC73-81D3E4CD3A53}" type="presParOf" srcId="{696109F0-A374-D44C-AABC-0B6DE60B9659}" destId="{A9983EB9-09E8-F941-8FFB-2860A73ED477}" srcOrd="7" destOrd="0" presId="urn:microsoft.com/office/officeart/2005/8/layout/chevron1"/>
    <dgm:cxn modelId="{043C84BF-8638-47AF-8545-4640F90FBEA8}"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8275711B-7097-436C-97E8-8E57AD57BB9D}" type="presOf" srcId="{85B966FB-D558-CD48-BC1C-92FBDE71D727}" destId="{9528CD29-FB6D-9C41-AA29-23ABDE84CD82}"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4898A1B7-E6D2-4AC6-9AD4-715C56B3D756}" type="presOf" srcId="{D7FFB83D-74A1-D242-A8CC-13D1C82AB872}" destId="{FF72E724-8276-1743-B675-8123C7915AB0}" srcOrd="0" destOrd="0" presId="urn:microsoft.com/office/officeart/2005/8/layout/chevron1"/>
    <dgm:cxn modelId="{F227FCF5-3863-43DF-BBF0-71B68747B75D}" type="presOf" srcId="{765D0CE4-F837-7D4F-AD64-B00976360092}" destId="{19C0E57E-CE89-754D-9CB4-26A4BFEA0A7E}" srcOrd="0" destOrd="0" presId="urn:microsoft.com/office/officeart/2005/8/layout/chevron1"/>
    <dgm:cxn modelId="{D0CA8BAB-F098-4747-BAF4-E544A6F81A80}" type="presOf" srcId="{8868B5B6-80E7-0244-91F9-27F7092CDADB}" destId="{336481E1-6018-8D4B-8BCE-5D043F03A346}" srcOrd="0" destOrd="0" presId="urn:microsoft.com/office/officeart/2005/8/layout/chevron1"/>
    <dgm:cxn modelId="{F146E54B-22E0-4201-BAB4-B5281721B81C}" type="presOf" srcId="{BCD2A529-1CF8-084B-BFD8-DB2F54E95785}" destId="{3AB88BA1-0C37-3E41-A15C-CAC701B7A753}" srcOrd="0" destOrd="0" presId="urn:microsoft.com/office/officeart/2005/8/layout/chevron1"/>
    <dgm:cxn modelId="{67DA69C6-49C3-49FA-80C6-BCBED8BDDC32}" type="presOf" srcId="{4657365E-AD2C-6644-9CEA-DAECAA04A2D0}" destId="{696109F0-A374-D44C-AABC-0B6DE60B9659}" srcOrd="0" destOrd="0" presId="urn:microsoft.com/office/officeart/2005/8/layout/chevron1"/>
    <dgm:cxn modelId="{98184CA2-97D1-4516-8F89-79CE8F34F25B}" type="presParOf" srcId="{696109F0-A374-D44C-AABC-0B6DE60B9659}" destId="{9528CD29-FB6D-9C41-AA29-23ABDE84CD82}" srcOrd="0" destOrd="0" presId="urn:microsoft.com/office/officeart/2005/8/layout/chevron1"/>
    <dgm:cxn modelId="{D184CB92-B079-4E63-8309-0F1A0F69ED38}" type="presParOf" srcId="{696109F0-A374-D44C-AABC-0B6DE60B9659}" destId="{40CEC611-7C68-B64B-BD8C-830FBB619877}" srcOrd="1" destOrd="0" presId="urn:microsoft.com/office/officeart/2005/8/layout/chevron1"/>
    <dgm:cxn modelId="{DEF6BF52-8418-461D-9CA1-8814C2E088F1}" type="presParOf" srcId="{696109F0-A374-D44C-AABC-0B6DE60B9659}" destId="{336481E1-6018-8D4B-8BCE-5D043F03A346}" srcOrd="2" destOrd="0" presId="urn:microsoft.com/office/officeart/2005/8/layout/chevron1"/>
    <dgm:cxn modelId="{C3861983-DC17-4B65-9311-A5E04FA2EFE7}" type="presParOf" srcId="{696109F0-A374-D44C-AABC-0B6DE60B9659}" destId="{5B3AEA54-FE13-F94E-8E89-C53739B9B511}" srcOrd="3" destOrd="0" presId="urn:microsoft.com/office/officeart/2005/8/layout/chevron1"/>
    <dgm:cxn modelId="{C6DE346D-A373-4E90-BA86-4E7C47D27794}" type="presParOf" srcId="{696109F0-A374-D44C-AABC-0B6DE60B9659}" destId="{19C0E57E-CE89-754D-9CB4-26A4BFEA0A7E}" srcOrd="4" destOrd="0" presId="urn:microsoft.com/office/officeart/2005/8/layout/chevron1"/>
    <dgm:cxn modelId="{9CB3386D-8E09-4EBC-BA97-777A499AE405}" type="presParOf" srcId="{696109F0-A374-D44C-AABC-0B6DE60B9659}" destId="{61D9315A-FF5D-0A4E-931F-7528CC23B908}" srcOrd="5" destOrd="0" presId="urn:microsoft.com/office/officeart/2005/8/layout/chevron1"/>
    <dgm:cxn modelId="{A709F55B-9602-47F2-8CDF-B2AC95A98637}" type="presParOf" srcId="{696109F0-A374-D44C-AABC-0B6DE60B9659}" destId="{FF72E724-8276-1743-B675-8123C7915AB0}" srcOrd="6" destOrd="0" presId="urn:microsoft.com/office/officeart/2005/8/layout/chevron1"/>
    <dgm:cxn modelId="{203411A7-1492-47BD-B428-CED303EC19AD}" type="presParOf" srcId="{696109F0-A374-D44C-AABC-0B6DE60B9659}" destId="{A9983EB9-09E8-F941-8FFB-2860A73ED477}" srcOrd="7" destOrd="0" presId="urn:microsoft.com/office/officeart/2005/8/layout/chevron1"/>
    <dgm:cxn modelId="{66A8AEC9-A446-4DCB-B9C5-27DE74F04AF0}"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E1C1C563-958E-4C06-B6DA-F0EB6191B264}" type="presOf" srcId="{8868B5B6-80E7-0244-91F9-27F7092CDADB}" destId="{336481E1-6018-8D4B-8BCE-5D043F03A346}" srcOrd="0" destOrd="0" presId="urn:microsoft.com/office/officeart/2005/8/layout/chevron1"/>
    <dgm:cxn modelId="{E257FA0C-1F12-4D1B-82D8-33AC3990DC2F}" type="presOf" srcId="{85B966FB-D558-CD48-BC1C-92FBDE71D727}" destId="{9528CD29-FB6D-9C41-AA29-23ABDE84CD82}" srcOrd="0" destOrd="0" presId="urn:microsoft.com/office/officeart/2005/8/layout/chevron1"/>
    <dgm:cxn modelId="{6C47E94F-C062-7148-871B-7E44536FC848}" srcId="{4657365E-AD2C-6644-9CEA-DAECAA04A2D0}" destId="{D7FFB83D-74A1-D242-A8CC-13D1C82AB872}" srcOrd="3" destOrd="0" parTransId="{01C2547F-C07F-7846-B15B-CA24D1BB1DCA}" sibTransId="{C1DE5EC1-A89B-6942-9566-D54DD9FD81A7}"/>
    <dgm:cxn modelId="{51E31E90-C23C-4963-80B1-349693532EED}" type="presOf" srcId="{BCD2A529-1CF8-084B-BFD8-DB2F54E95785}" destId="{3AB88BA1-0C37-3E41-A15C-CAC701B7A753}" srcOrd="0" destOrd="0" presId="urn:microsoft.com/office/officeart/2005/8/layout/chevron1"/>
    <dgm:cxn modelId="{2536D146-5C1F-504E-9016-1093A320E3E1}" srcId="{4657365E-AD2C-6644-9CEA-DAECAA04A2D0}" destId="{765D0CE4-F837-7D4F-AD64-B00976360092}" srcOrd="2" destOrd="0" parTransId="{4884F3A4-D0BF-2140-9C12-02C079A8E541}" sibTransId="{9B4961BA-7F0E-FA47-82C8-61C6A0E9528C}"/>
    <dgm:cxn modelId="{4312D52A-5B21-46C2-98B5-1E9FED234847}" type="presOf" srcId="{D7FFB83D-74A1-D242-A8CC-13D1C82AB872}" destId="{FF72E724-8276-1743-B675-8123C7915AB0}" srcOrd="0" destOrd="0" presId="urn:microsoft.com/office/officeart/2005/8/layout/chevron1"/>
    <dgm:cxn modelId="{345A0002-C95B-4021-ABE1-8741C6339B42}" type="presOf" srcId="{4657365E-AD2C-6644-9CEA-DAECAA04A2D0}" destId="{696109F0-A374-D44C-AABC-0B6DE60B9659}" srcOrd="0" destOrd="0" presId="urn:microsoft.com/office/officeart/2005/8/layout/chevron1"/>
    <dgm:cxn modelId="{6AEA11A4-8078-498A-95E8-20CBB0F83329}" type="presOf" srcId="{765D0CE4-F837-7D4F-AD64-B00976360092}" destId="{19C0E57E-CE89-754D-9CB4-26A4BFEA0A7E}"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C5255ABE-0512-B546-9932-741FF3B3AB92}" srcId="{4657365E-AD2C-6644-9CEA-DAECAA04A2D0}" destId="{BCD2A529-1CF8-084B-BFD8-DB2F54E95785}" srcOrd="4" destOrd="0" parTransId="{6403EE8D-9488-C64E-A85D-849A42CF3DF7}" sibTransId="{9296C1F5-8490-A149-9310-0C1420BBF5EA}"/>
    <dgm:cxn modelId="{25CAA0AA-08C5-0742-A00F-46EBFE3E2816}" srcId="{4657365E-AD2C-6644-9CEA-DAECAA04A2D0}" destId="{85B966FB-D558-CD48-BC1C-92FBDE71D727}" srcOrd="0" destOrd="0" parTransId="{1CE3DB95-41E2-1A45-AB23-C8F2AF8A498F}" sibTransId="{1B758463-79BC-A543-A1EF-DE81562FF7A7}"/>
    <dgm:cxn modelId="{47CE5BB9-A7C3-4CFD-B8E4-12A33CE1417A}" type="presParOf" srcId="{696109F0-A374-D44C-AABC-0B6DE60B9659}" destId="{9528CD29-FB6D-9C41-AA29-23ABDE84CD82}" srcOrd="0" destOrd="0" presId="urn:microsoft.com/office/officeart/2005/8/layout/chevron1"/>
    <dgm:cxn modelId="{103611E1-B007-4A69-B3A1-698DAC179D2D}" type="presParOf" srcId="{696109F0-A374-D44C-AABC-0B6DE60B9659}" destId="{40CEC611-7C68-B64B-BD8C-830FBB619877}" srcOrd="1" destOrd="0" presId="urn:microsoft.com/office/officeart/2005/8/layout/chevron1"/>
    <dgm:cxn modelId="{78EF7934-5F8E-4C17-99E9-50D23C6AA989}" type="presParOf" srcId="{696109F0-A374-D44C-AABC-0B6DE60B9659}" destId="{336481E1-6018-8D4B-8BCE-5D043F03A346}" srcOrd="2" destOrd="0" presId="urn:microsoft.com/office/officeart/2005/8/layout/chevron1"/>
    <dgm:cxn modelId="{E02B9AE2-7505-4FDD-9EC9-6A090217CE44}" type="presParOf" srcId="{696109F0-A374-D44C-AABC-0B6DE60B9659}" destId="{5B3AEA54-FE13-F94E-8E89-C53739B9B511}" srcOrd="3" destOrd="0" presId="urn:microsoft.com/office/officeart/2005/8/layout/chevron1"/>
    <dgm:cxn modelId="{FD6FC6ED-A520-494C-8D01-2B00A54B682D}" type="presParOf" srcId="{696109F0-A374-D44C-AABC-0B6DE60B9659}" destId="{19C0E57E-CE89-754D-9CB4-26A4BFEA0A7E}" srcOrd="4" destOrd="0" presId="urn:microsoft.com/office/officeart/2005/8/layout/chevron1"/>
    <dgm:cxn modelId="{07242634-F497-4DA4-A094-BF196C5EDE4A}" type="presParOf" srcId="{696109F0-A374-D44C-AABC-0B6DE60B9659}" destId="{61D9315A-FF5D-0A4E-931F-7528CC23B908}" srcOrd="5" destOrd="0" presId="urn:microsoft.com/office/officeart/2005/8/layout/chevron1"/>
    <dgm:cxn modelId="{E9D60DA7-F4F4-4453-81A0-D1C773120E8E}" type="presParOf" srcId="{696109F0-A374-D44C-AABC-0B6DE60B9659}" destId="{FF72E724-8276-1743-B675-8123C7915AB0}" srcOrd="6" destOrd="0" presId="urn:microsoft.com/office/officeart/2005/8/layout/chevron1"/>
    <dgm:cxn modelId="{A623DE11-DFE7-48E3-9C79-268BF4250641}" type="presParOf" srcId="{696109F0-A374-D44C-AABC-0B6DE60B9659}" destId="{A9983EB9-09E8-F941-8FFB-2860A73ED477}" srcOrd="7" destOrd="0" presId="urn:microsoft.com/office/officeart/2005/8/layout/chevron1"/>
    <dgm:cxn modelId="{66AC7889-44CB-43AA-A40A-2B6B5DC3D48D}"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FFFFF"/>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rgbClr val="FFFFFF"/>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dgm:t>
        <a:bodyPr/>
        <a:lstStyle/>
        <a:p>
          <a:r>
            <a:rPr lang="en-US" altLang="ja-JP" dirty="0"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FFFFF"/>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FFFFF"/>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6C47E94F-C062-7148-871B-7E44536FC848}" srcId="{4657365E-AD2C-6644-9CEA-DAECAA04A2D0}" destId="{D7FFB83D-74A1-D242-A8CC-13D1C82AB872}" srcOrd="3" destOrd="0" parTransId="{01C2547F-C07F-7846-B15B-CA24D1BB1DCA}" sibTransId="{C1DE5EC1-A89B-6942-9566-D54DD9FD81A7}"/>
    <dgm:cxn modelId="{2536D146-5C1F-504E-9016-1093A320E3E1}" srcId="{4657365E-AD2C-6644-9CEA-DAECAA04A2D0}" destId="{765D0CE4-F837-7D4F-AD64-B00976360092}" srcOrd="2" destOrd="0" parTransId="{4884F3A4-D0BF-2140-9C12-02C079A8E541}" sibTransId="{9B4961BA-7F0E-FA47-82C8-61C6A0E9528C}"/>
    <dgm:cxn modelId="{F7CE9A1F-D359-40F2-87C0-8E50FA7F3741}" type="presOf" srcId="{765D0CE4-F837-7D4F-AD64-B00976360092}" destId="{19C0E57E-CE89-754D-9CB4-26A4BFEA0A7E}" srcOrd="0" destOrd="0" presId="urn:microsoft.com/office/officeart/2005/8/layout/chevron1"/>
    <dgm:cxn modelId="{791FAB34-DE85-4536-942E-DD44DB4E9123}" type="presOf" srcId="{BCD2A529-1CF8-084B-BFD8-DB2F54E95785}" destId="{3AB88BA1-0C37-3E41-A15C-CAC701B7A753}" srcOrd="0" destOrd="0" presId="urn:microsoft.com/office/officeart/2005/8/layout/chevron1"/>
    <dgm:cxn modelId="{50104442-AEAD-42F7-9CAC-F20137A7D13A}" type="presOf" srcId="{85B966FB-D558-CD48-BC1C-92FBDE71D727}" destId="{9528CD29-FB6D-9C41-AA29-23ABDE84CD82}" srcOrd="0" destOrd="0" presId="urn:microsoft.com/office/officeart/2005/8/layout/chevron1"/>
    <dgm:cxn modelId="{7516EA97-B1D3-401A-AB0E-5AEA41819DAC}" type="presOf" srcId="{4657365E-AD2C-6644-9CEA-DAECAA04A2D0}" destId="{696109F0-A374-D44C-AABC-0B6DE60B9659}"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DB9AC63B-50FB-472C-8076-8AB41255E65D}" type="presOf" srcId="{D7FFB83D-74A1-D242-A8CC-13D1C82AB872}" destId="{FF72E724-8276-1743-B675-8123C7915AB0}" srcOrd="0" destOrd="0" presId="urn:microsoft.com/office/officeart/2005/8/layout/chevron1"/>
    <dgm:cxn modelId="{C5255ABE-0512-B546-9932-741FF3B3AB92}" srcId="{4657365E-AD2C-6644-9CEA-DAECAA04A2D0}" destId="{BCD2A529-1CF8-084B-BFD8-DB2F54E95785}" srcOrd="4" destOrd="0" parTransId="{6403EE8D-9488-C64E-A85D-849A42CF3DF7}" sibTransId="{9296C1F5-8490-A149-9310-0C1420BBF5EA}"/>
    <dgm:cxn modelId="{DB2494EF-A375-4DBB-9AC3-3431C6EF5F9F}" type="presOf" srcId="{8868B5B6-80E7-0244-91F9-27F7092CDADB}" destId="{336481E1-6018-8D4B-8BCE-5D043F03A346}"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4FFBD4C7-301F-41B9-8370-A578667DDD2B}" type="presParOf" srcId="{696109F0-A374-D44C-AABC-0B6DE60B9659}" destId="{9528CD29-FB6D-9C41-AA29-23ABDE84CD82}" srcOrd="0" destOrd="0" presId="urn:microsoft.com/office/officeart/2005/8/layout/chevron1"/>
    <dgm:cxn modelId="{EE3DBDFC-25FD-453F-A8CF-7B0479C0BA7F}" type="presParOf" srcId="{696109F0-A374-D44C-AABC-0B6DE60B9659}" destId="{40CEC611-7C68-B64B-BD8C-830FBB619877}" srcOrd="1" destOrd="0" presId="urn:microsoft.com/office/officeart/2005/8/layout/chevron1"/>
    <dgm:cxn modelId="{FECE71DD-7B88-4747-867F-EB67D55BEDA2}" type="presParOf" srcId="{696109F0-A374-D44C-AABC-0B6DE60B9659}" destId="{336481E1-6018-8D4B-8BCE-5D043F03A346}" srcOrd="2" destOrd="0" presId="urn:microsoft.com/office/officeart/2005/8/layout/chevron1"/>
    <dgm:cxn modelId="{32FB2137-9A50-4470-9B13-E40E532CEB1A}" type="presParOf" srcId="{696109F0-A374-D44C-AABC-0B6DE60B9659}" destId="{5B3AEA54-FE13-F94E-8E89-C53739B9B511}" srcOrd="3" destOrd="0" presId="urn:microsoft.com/office/officeart/2005/8/layout/chevron1"/>
    <dgm:cxn modelId="{8B73E932-171C-4F80-AF10-C3707264BF6A}" type="presParOf" srcId="{696109F0-A374-D44C-AABC-0B6DE60B9659}" destId="{19C0E57E-CE89-754D-9CB4-26A4BFEA0A7E}" srcOrd="4" destOrd="0" presId="urn:microsoft.com/office/officeart/2005/8/layout/chevron1"/>
    <dgm:cxn modelId="{23A958D4-0CCA-4F4B-886E-12759E38D24F}" type="presParOf" srcId="{696109F0-A374-D44C-AABC-0B6DE60B9659}" destId="{61D9315A-FF5D-0A4E-931F-7528CC23B908}" srcOrd="5" destOrd="0" presId="urn:microsoft.com/office/officeart/2005/8/layout/chevron1"/>
    <dgm:cxn modelId="{D7416386-B51D-4CFF-AA5E-E8A186BB818E}" type="presParOf" srcId="{696109F0-A374-D44C-AABC-0B6DE60B9659}" destId="{FF72E724-8276-1743-B675-8123C7915AB0}" srcOrd="6" destOrd="0" presId="urn:microsoft.com/office/officeart/2005/8/layout/chevron1"/>
    <dgm:cxn modelId="{A48AD588-330A-4AA6-AAC3-E40DD97C578F}" type="presParOf" srcId="{696109F0-A374-D44C-AABC-0B6DE60B9659}" destId="{A9983EB9-09E8-F941-8FFB-2860A73ED477}" srcOrd="7" destOrd="0" presId="urn:microsoft.com/office/officeart/2005/8/layout/chevron1"/>
    <dgm:cxn modelId="{49461173-138D-4F47-B710-1C7DA97CDEA2}"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FFFFF"/>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rgbClr val="FFFFFF"/>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dgm:t>
        <a:bodyPr/>
        <a:lstStyle/>
        <a:p>
          <a:r>
            <a:rPr lang="en-US" altLang="ja-JP" dirty="0"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FFFFF"/>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FFFFF"/>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CAB27699-E1BB-4D34-AB96-B87B50279E0A}" type="presOf" srcId="{4657365E-AD2C-6644-9CEA-DAECAA04A2D0}" destId="{696109F0-A374-D44C-AABC-0B6DE60B9659}"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06784D46-A036-440F-B944-34E509958706}" type="presOf" srcId="{D7FFB83D-74A1-D242-A8CC-13D1C82AB872}" destId="{FF72E724-8276-1743-B675-8123C7915AB0}" srcOrd="0" destOrd="0" presId="urn:microsoft.com/office/officeart/2005/8/layout/chevron1"/>
    <dgm:cxn modelId="{5DC9FE76-7AF4-4270-8C75-910050445587}" type="presOf" srcId="{85B966FB-D558-CD48-BC1C-92FBDE71D727}" destId="{9528CD29-FB6D-9C41-AA29-23ABDE84CD82}"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705B9D5F-E439-45C3-B75C-36DBBC8647ED}" type="presOf" srcId="{765D0CE4-F837-7D4F-AD64-B00976360092}" destId="{19C0E57E-CE89-754D-9CB4-26A4BFEA0A7E}" srcOrd="0" destOrd="0" presId="urn:microsoft.com/office/officeart/2005/8/layout/chevron1"/>
    <dgm:cxn modelId="{11CED8C9-22BB-4723-A87F-463123585886}" type="presOf" srcId="{8868B5B6-80E7-0244-91F9-27F7092CDADB}" destId="{336481E1-6018-8D4B-8BCE-5D043F03A346}" srcOrd="0" destOrd="0" presId="urn:microsoft.com/office/officeart/2005/8/layout/chevron1"/>
    <dgm:cxn modelId="{47AA4C22-24BB-4274-BF29-E7DF17BB3946}" type="presOf" srcId="{BCD2A529-1CF8-084B-BFD8-DB2F54E95785}" destId="{3AB88BA1-0C37-3E41-A15C-CAC701B7A753}" srcOrd="0" destOrd="0" presId="urn:microsoft.com/office/officeart/2005/8/layout/chevron1"/>
    <dgm:cxn modelId="{D50E724C-0EA3-46A4-80A4-21FF8E420654}" type="presParOf" srcId="{696109F0-A374-D44C-AABC-0B6DE60B9659}" destId="{9528CD29-FB6D-9C41-AA29-23ABDE84CD82}" srcOrd="0" destOrd="0" presId="urn:microsoft.com/office/officeart/2005/8/layout/chevron1"/>
    <dgm:cxn modelId="{53E59AB1-AC97-4BC4-99F4-F63909143B7C}" type="presParOf" srcId="{696109F0-A374-D44C-AABC-0B6DE60B9659}" destId="{40CEC611-7C68-B64B-BD8C-830FBB619877}" srcOrd="1" destOrd="0" presId="urn:microsoft.com/office/officeart/2005/8/layout/chevron1"/>
    <dgm:cxn modelId="{6C17888B-A4C0-45F3-A29A-FE92E605E7F8}" type="presParOf" srcId="{696109F0-A374-D44C-AABC-0B6DE60B9659}" destId="{336481E1-6018-8D4B-8BCE-5D043F03A346}" srcOrd="2" destOrd="0" presId="urn:microsoft.com/office/officeart/2005/8/layout/chevron1"/>
    <dgm:cxn modelId="{90C024FE-174B-4DBE-BB4B-9AB5A34137E1}" type="presParOf" srcId="{696109F0-A374-D44C-AABC-0B6DE60B9659}" destId="{5B3AEA54-FE13-F94E-8E89-C53739B9B511}" srcOrd="3" destOrd="0" presId="urn:microsoft.com/office/officeart/2005/8/layout/chevron1"/>
    <dgm:cxn modelId="{D7C945C3-176A-45C9-B866-FA07AED04340}" type="presParOf" srcId="{696109F0-A374-D44C-AABC-0B6DE60B9659}" destId="{19C0E57E-CE89-754D-9CB4-26A4BFEA0A7E}" srcOrd="4" destOrd="0" presId="urn:microsoft.com/office/officeart/2005/8/layout/chevron1"/>
    <dgm:cxn modelId="{9BEFAF96-2AF0-4412-9BA6-994FC2CB4F46}" type="presParOf" srcId="{696109F0-A374-D44C-AABC-0B6DE60B9659}" destId="{61D9315A-FF5D-0A4E-931F-7528CC23B908}" srcOrd="5" destOrd="0" presId="urn:microsoft.com/office/officeart/2005/8/layout/chevron1"/>
    <dgm:cxn modelId="{704CCFBF-4A5A-48E8-A9B0-F14300695A66}" type="presParOf" srcId="{696109F0-A374-D44C-AABC-0B6DE60B9659}" destId="{FF72E724-8276-1743-B675-8123C7915AB0}" srcOrd="6" destOrd="0" presId="urn:microsoft.com/office/officeart/2005/8/layout/chevron1"/>
    <dgm:cxn modelId="{4FBDC7D1-B17F-4ED1-8ED2-53DD7614D596}" type="presParOf" srcId="{696109F0-A374-D44C-AABC-0B6DE60B9659}" destId="{A9983EB9-09E8-F941-8FFB-2860A73ED477}" srcOrd="7" destOrd="0" presId="urn:microsoft.com/office/officeart/2005/8/layout/chevron1"/>
    <dgm:cxn modelId="{FB619CB4-007C-41F9-BE95-2789BB855441}"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FFFFF"/>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rgbClr val="FFFFFF"/>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dgm:t>
        <a:bodyPr/>
        <a:lstStyle/>
        <a:p>
          <a:r>
            <a:rPr lang="en-US" altLang="ja-JP" dirty="0"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FFFFF"/>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FFFFF"/>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2DC301C2-2EB2-4C02-9231-585CADD27AB0}" type="presOf" srcId="{765D0CE4-F837-7D4F-AD64-B00976360092}" destId="{19C0E57E-CE89-754D-9CB4-26A4BFEA0A7E}" srcOrd="0" destOrd="0" presId="urn:microsoft.com/office/officeart/2005/8/layout/chevron1"/>
    <dgm:cxn modelId="{BA8F90E5-0B3F-4EEF-847C-338783B71403}" type="presOf" srcId="{D7FFB83D-74A1-D242-A8CC-13D1C82AB872}" destId="{FF72E724-8276-1743-B675-8123C7915AB0}"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A4347F05-FDDD-45E8-BB28-8B03A91939E6}" type="presOf" srcId="{8868B5B6-80E7-0244-91F9-27F7092CDADB}" destId="{336481E1-6018-8D4B-8BCE-5D043F03A346}" srcOrd="0" destOrd="0" presId="urn:microsoft.com/office/officeart/2005/8/layout/chevron1"/>
    <dgm:cxn modelId="{A53AF231-3E89-406B-A31C-8E55ED27A843}" type="presOf" srcId="{BCD2A529-1CF8-084B-BFD8-DB2F54E95785}" destId="{3AB88BA1-0C37-3E41-A15C-CAC701B7A753}" srcOrd="0" destOrd="0" presId="urn:microsoft.com/office/officeart/2005/8/layout/chevron1"/>
    <dgm:cxn modelId="{680ACB6D-073C-4B60-82D6-C72FA68FA9CF}" type="presOf" srcId="{4657365E-AD2C-6644-9CEA-DAECAA04A2D0}" destId="{696109F0-A374-D44C-AABC-0B6DE60B9659}" srcOrd="0" destOrd="0" presId="urn:microsoft.com/office/officeart/2005/8/layout/chevron1"/>
    <dgm:cxn modelId="{213741A0-299A-4FEE-85A0-E96D5FBB1C7E}" type="presOf" srcId="{85B966FB-D558-CD48-BC1C-92FBDE71D727}" destId="{9528CD29-FB6D-9C41-AA29-23ABDE84CD82}" srcOrd="0" destOrd="0" presId="urn:microsoft.com/office/officeart/2005/8/layout/chevron1"/>
    <dgm:cxn modelId="{3D4FCA67-8C49-448C-99CB-B891C04E5AA4}" type="presParOf" srcId="{696109F0-A374-D44C-AABC-0B6DE60B9659}" destId="{9528CD29-FB6D-9C41-AA29-23ABDE84CD82}" srcOrd="0" destOrd="0" presId="urn:microsoft.com/office/officeart/2005/8/layout/chevron1"/>
    <dgm:cxn modelId="{E60D8CBE-2269-4446-B934-11CCB2B2B8D1}" type="presParOf" srcId="{696109F0-A374-D44C-AABC-0B6DE60B9659}" destId="{40CEC611-7C68-B64B-BD8C-830FBB619877}" srcOrd="1" destOrd="0" presId="urn:microsoft.com/office/officeart/2005/8/layout/chevron1"/>
    <dgm:cxn modelId="{B2F095F4-E51B-4F15-B1F1-B319B2733BB5}" type="presParOf" srcId="{696109F0-A374-D44C-AABC-0B6DE60B9659}" destId="{336481E1-6018-8D4B-8BCE-5D043F03A346}" srcOrd="2" destOrd="0" presId="urn:microsoft.com/office/officeart/2005/8/layout/chevron1"/>
    <dgm:cxn modelId="{F87585CD-B6BB-47D0-97AF-63FF42ADF682}" type="presParOf" srcId="{696109F0-A374-D44C-AABC-0B6DE60B9659}" destId="{5B3AEA54-FE13-F94E-8E89-C53739B9B511}" srcOrd="3" destOrd="0" presId="urn:microsoft.com/office/officeart/2005/8/layout/chevron1"/>
    <dgm:cxn modelId="{3E8BA957-BE91-4FF5-8630-B04656415A74}" type="presParOf" srcId="{696109F0-A374-D44C-AABC-0B6DE60B9659}" destId="{19C0E57E-CE89-754D-9CB4-26A4BFEA0A7E}" srcOrd="4" destOrd="0" presId="urn:microsoft.com/office/officeart/2005/8/layout/chevron1"/>
    <dgm:cxn modelId="{178BB2B7-9D54-42CB-A3C7-0C9B37E53F74}" type="presParOf" srcId="{696109F0-A374-D44C-AABC-0B6DE60B9659}" destId="{61D9315A-FF5D-0A4E-931F-7528CC23B908}" srcOrd="5" destOrd="0" presId="urn:microsoft.com/office/officeart/2005/8/layout/chevron1"/>
    <dgm:cxn modelId="{7802E619-6646-4F49-AC5E-E965297283F0}" type="presParOf" srcId="{696109F0-A374-D44C-AABC-0B6DE60B9659}" destId="{FF72E724-8276-1743-B675-8123C7915AB0}" srcOrd="6" destOrd="0" presId="urn:microsoft.com/office/officeart/2005/8/layout/chevron1"/>
    <dgm:cxn modelId="{EA7B887B-5CE5-4815-9300-6832D07AE417}" type="presParOf" srcId="{696109F0-A374-D44C-AABC-0B6DE60B9659}" destId="{A9983EB9-09E8-F941-8FFB-2860A73ED477}" srcOrd="7" destOrd="0" presId="urn:microsoft.com/office/officeart/2005/8/layout/chevron1"/>
    <dgm:cxn modelId="{8400FF4F-4F33-4F96-8613-C1AA1E21A7F2}"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FFFFF"/>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rgbClr val="FFFFFF"/>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dgm:t>
        <a:bodyPr/>
        <a:lstStyle/>
        <a:p>
          <a:r>
            <a:rPr lang="en-US" altLang="ja-JP" dirty="0"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FFFFF"/>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FFFFF"/>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E2F3EB3B-2C85-46BC-B0E0-B3ED1B04AEBD}" type="presOf" srcId="{8868B5B6-80E7-0244-91F9-27F7092CDADB}" destId="{336481E1-6018-8D4B-8BCE-5D043F03A346}" srcOrd="0" destOrd="0" presId="urn:microsoft.com/office/officeart/2005/8/layout/chevron1"/>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9F4F316F-A029-45FB-A6DA-345C9BBB9762}" type="presOf" srcId="{4657365E-AD2C-6644-9CEA-DAECAA04A2D0}" destId="{696109F0-A374-D44C-AABC-0B6DE60B9659}"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244F7CBF-BBAF-4A79-A960-67F2B30D592A}" type="presOf" srcId="{85B966FB-D558-CD48-BC1C-92FBDE71D727}" destId="{9528CD29-FB6D-9C41-AA29-23ABDE84CD82}"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339DA833-00DB-494C-AD43-2EC95F79F8F0}" type="presOf" srcId="{765D0CE4-F837-7D4F-AD64-B00976360092}" destId="{19C0E57E-CE89-754D-9CB4-26A4BFEA0A7E}" srcOrd="0" destOrd="0" presId="urn:microsoft.com/office/officeart/2005/8/layout/chevron1"/>
    <dgm:cxn modelId="{6C47E94F-C062-7148-871B-7E44536FC848}" srcId="{4657365E-AD2C-6644-9CEA-DAECAA04A2D0}" destId="{D7FFB83D-74A1-D242-A8CC-13D1C82AB872}" srcOrd="3" destOrd="0" parTransId="{01C2547F-C07F-7846-B15B-CA24D1BB1DCA}" sibTransId="{C1DE5EC1-A89B-6942-9566-D54DD9FD81A7}"/>
    <dgm:cxn modelId="{2A43D402-5A20-4655-85BC-7BA473300346}" type="presOf" srcId="{BCD2A529-1CF8-084B-BFD8-DB2F54E95785}" destId="{3AB88BA1-0C37-3E41-A15C-CAC701B7A753}" srcOrd="0" destOrd="0" presId="urn:microsoft.com/office/officeart/2005/8/layout/chevron1"/>
    <dgm:cxn modelId="{EB61D8BE-1042-4821-A219-5A71E696D03E}" type="presOf" srcId="{D7FFB83D-74A1-D242-A8CC-13D1C82AB872}" destId="{FF72E724-8276-1743-B675-8123C7915AB0}" srcOrd="0" destOrd="0" presId="urn:microsoft.com/office/officeart/2005/8/layout/chevron1"/>
    <dgm:cxn modelId="{D694C3CC-04FE-44A5-B36C-65D913F43EB6}" type="presParOf" srcId="{696109F0-A374-D44C-AABC-0B6DE60B9659}" destId="{9528CD29-FB6D-9C41-AA29-23ABDE84CD82}" srcOrd="0" destOrd="0" presId="urn:microsoft.com/office/officeart/2005/8/layout/chevron1"/>
    <dgm:cxn modelId="{0422B0FA-06FF-449C-8C36-5E2C1FA206F1}" type="presParOf" srcId="{696109F0-A374-D44C-AABC-0B6DE60B9659}" destId="{40CEC611-7C68-B64B-BD8C-830FBB619877}" srcOrd="1" destOrd="0" presId="urn:microsoft.com/office/officeart/2005/8/layout/chevron1"/>
    <dgm:cxn modelId="{D18B3E41-7E80-4A5B-A10B-7690DB5F939A}" type="presParOf" srcId="{696109F0-A374-D44C-AABC-0B6DE60B9659}" destId="{336481E1-6018-8D4B-8BCE-5D043F03A346}" srcOrd="2" destOrd="0" presId="urn:microsoft.com/office/officeart/2005/8/layout/chevron1"/>
    <dgm:cxn modelId="{B1790EAF-FC75-4D69-B975-7334784FC7AD}" type="presParOf" srcId="{696109F0-A374-D44C-AABC-0B6DE60B9659}" destId="{5B3AEA54-FE13-F94E-8E89-C53739B9B511}" srcOrd="3" destOrd="0" presId="urn:microsoft.com/office/officeart/2005/8/layout/chevron1"/>
    <dgm:cxn modelId="{FF23FBE1-68B6-401B-9505-476AAF76657E}" type="presParOf" srcId="{696109F0-A374-D44C-AABC-0B6DE60B9659}" destId="{19C0E57E-CE89-754D-9CB4-26A4BFEA0A7E}" srcOrd="4" destOrd="0" presId="urn:microsoft.com/office/officeart/2005/8/layout/chevron1"/>
    <dgm:cxn modelId="{2E777F9C-DB7F-4272-92AF-1B79649CC861}" type="presParOf" srcId="{696109F0-A374-D44C-AABC-0B6DE60B9659}" destId="{61D9315A-FF5D-0A4E-931F-7528CC23B908}" srcOrd="5" destOrd="0" presId="urn:microsoft.com/office/officeart/2005/8/layout/chevron1"/>
    <dgm:cxn modelId="{F1CC67B1-051C-4FEE-B61B-AED2568B1E85}" type="presParOf" srcId="{696109F0-A374-D44C-AABC-0B6DE60B9659}" destId="{FF72E724-8276-1743-B675-8123C7915AB0}" srcOrd="6" destOrd="0" presId="urn:microsoft.com/office/officeart/2005/8/layout/chevron1"/>
    <dgm:cxn modelId="{E7A3AC7B-309D-4D21-BADE-220125088D08}" type="presParOf" srcId="{696109F0-A374-D44C-AABC-0B6DE60B9659}" destId="{A9983EB9-09E8-F941-8FFB-2860A73ED477}" srcOrd="7" destOrd="0" presId="urn:microsoft.com/office/officeart/2005/8/layout/chevron1"/>
    <dgm:cxn modelId="{2A8FF71A-BFBF-4275-BC94-FE4E041FFF25}"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rgbClr val="F2F2F2"/>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dirty="0"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dgm:t>
        <a:bodyPr/>
        <a:lstStyle/>
        <a:p>
          <a:r>
            <a:rPr lang="en-US" altLang="ja-JP" dirty="0"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7292EB75-6D48-419F-9624-6009602346F0}" type="presOf" srcId="{BCD2A529-1CF8-084B-BFD8-DB2F54E95785}" destId="{3AB88BA1-0C37-3E41-A15C-CAC701B7A753}" srcOrd="0" destOrd="0" presId="urn:microsoft.com/office/officeart/2005/8/layout/chevron1"/>
    <dgm:cxn modelId="{4444467B-5A94-49C6-B9CE-D9631A75948A}" type="presOf" srcId="{85B966FB-D558-CD48-BC1C-92FBDE71D727}" destId="{9528CD29-FB6D-9C41-AA29-23ABDE84CD82}"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C8D48890-0B99-4193-AB04-F891CA85FC53}" type="presOf" srcId="{765D0CE4-F837-7D4F-AD64-B00976360092}" destId="{19C0E57E-CE89-754D-9CB4-26A4BFEA0A7E}" srcOrd="0" destOrd="0" presId="urn:microsoft.com/office/officeart/2005/8/layout/chevron1"/>
    <dgm:cxn modelId="{29950148-9A96-4145-83F9-E72505A4F420}" type="presOf" srcId="{8868B5B6-80E7-0244-91F9-27F7092CDADB}" destId="{336481E1-6018-8D4B-8BCE-5D043F03A346}" srcOrd="0" destOrd="0" presId="urn:microsoft.com/office/officeart/2005/8/layout/chevron1"/>
    <dgm:cxn modelId="{9AEAC907-9C9A-4BBE-ABA3-AB243994C540}" type="presOf" srcId="{D7FFB83D-74A1-D242-A8CC-13D1C82AB872}" destId="{FF72E724-8276-1743-B675-8123C7915AB0}" srcOrd="0" destOrd="0" presId="urn:microsoft.com/office/officeart/2005/8/layout/chevron1"/>
    <dgm:cxn modelId="{474B135A-3EB1-42AE-ADF0-784FF345E50C}" type="presOf" srcId="{4657365E-AD2C-6644-9CEA-DAECAA04A2D0}" destId="{696109F0-A374-D44C-AABC-0B6DE60B9659}" srcOrd="0" destOrd="0" presId="urn:microsoft.com/office/officeart/2005/8/layout/chevron1"/>
    <dgm:cxn modelId="{5568F8E9-AAF9-4F38-B739-BC688338351F}" type="presParOf" srcId="{696109F0-A374-D44C-AABC-0B6DE60B9659}" destId="{9528CD29-FB6D-9C41-AA29-23ABDE84CD82}" srcOrd="0" destOrd="0" presId="urn:microsoft.com/office/officeart/2005/8/layout/chevron1"/>
    <dgm:cxn modelId="{02879C9B-3A1B-484E-9C4B-0446B01C0CFD}" type="presParOf" srcId="{696109F0-A374-D44C-AABC-0B6DE60B9659}" destId="{40CEC611-7C68-B64B-BD8C-830FBB619877}" srcOrd="1" destOrd="0" presId="urn:microsoft.com/office/officeart/2005/8/layout/chevron1"/>
    <dgm:cxn modelId="{92BE5407-C36A-421A-A11E-2B0F59830AEE}" type="presParOf" srcId="{696109F0-A374-D44C-AABC-0B6DE60B9659}" destId="{336481E1-6018-8D4B-8BCE-5D043F03A346}" srcOrd="2" destOrd="0" presId="urn:microsoft.com/office/officeart/2005/8/layout/chevron1"/>
    <dgm:cxn modelId="{24EEABD0-3A6A-40DC-BA88-2D787ABFDCE7}" type="presParOf" srcId="{696109F0-A374-D44C-AABC-0B6DE60B9659}" destId="{5B3AEA54-FE13-F94E-8E89-C53739B9B511}" srcOrd="3" destOrd="0" presId="urn:microsoft.com/office/officeart/2005/8/layout/chevron1"/>
    <dgm:cxn modelId="{A9C6629A-33C1-44B0-8C6D-4057FC51FE50}" type="presParOf" srcId="{696109F0-A374-D44C-AABC-0B6DE60B9659}" destId="{19C0E57E-CE89-754D-9CB4-26A4BFEA0A7E}" srcOrd="4" destOrd="0" presId="urn:microsoft.com/office/officeart/2005/8/layout/chevron1"/>
    <dgm:cxn modelId="{C744D59C-F485-470C-8315-D9CA2A2D779A}" type="presParOf" srcId="{696109F0-A374-D44C-AABC-0B6DE60B9659}" destId="{61D9315A-FF5D-0A4E-931F-7528CC23B908}" srcOrd="5" destOrd="0" presId="urn:microsoft.com/office/officeart/2005/8/layout/chevron1"/>
    <dgm:cxn modelId="{50B210C9-6406-4C3C-AD94-0BFA197E78E3}" type="presParOf" srcId="{696109F0-A374-D44C-AABC-0B6DE60B9659}" destId="{FF72E724-8276-1743-B675-8123C7915AB0}" srcOrd="6" destOrd="0" presId="urn:microsoft.com/office/officeart/2005/8/layout/chevron1"/>
    <dgm:cxn modelId="{1C5F89DC-B611-4C21-A7CB-DB579294620F}" type="presParOf" srcId="{696109F0-A374-D44C-AABC-0B6DE60B9659}" destId="{A9983EB9-09E8-F941-8FFB-2860A73ED477}" srcOrd="7" destOrd="0" presId="urn:microsoft.com/office/officeart/2005/8/layout/chevron1"/>
    <dgm:cxn modelId="{54555125-294D-4DF3-836E-6BE51AD28CD9}"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smtClean="0"/>
            <a:t> </a:t>
          </a:r>
          <a:r>
            <a:rPr lang="en-US" altLang="ja-JP"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rgbClr val="F2F2F2"/>
        </a:solidFill>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dirty="0"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9E19E65E-46F4-4260-8D95-1E29DB0F22EF}" type="presOf" srcId="{BCD2A529-1CF8-084B-BFD8-DB2F54E95785}" destId="{3AB88BA1-0C37-3E41-A15C-CAC701B7A753}"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2DE8173D-5173-4F38-A4DC-ED8D5C2DC21C}" type="presOf" srcId="{8868B5B6-80E7-0244-91F9-27F7092CDADB}" destId="{336481E1-6018-8D4B-8BCE-5D043F03A346}" srcOrd="0" destOrd="0" presId="urn:microsoft.com/office/officeart/2005/8/layout/chevron1"/>
    <dgm:cxn modelId="{DD98F934-B75A-4B9B-973E-38041C65F095}" type="presOf" srcId="{85B966FB-D558-CD48-BC1C-92FBDE71D727}" destId="{9528CD29-FB6D-9C41-AA29-23ABDE84CD82}" srcOrd="0" destOrd="0" presId="urn:microsoft.com/office/officeart/2005/8/layout/chevron1"/>
    <dgm:cxn modelId="{41B1D7BA-8EB1-418A-B1B0-2DF9CACDF21A}" type="presOf" srcId="{765D0CE4-F837-7D4F-AD64-B00976360092}" destId="{19C0E57E-CE89-754D-9CB4-26A4BFEA0A7E}" srcOrd="0" destOrd="0" presId="urn:microsoft.com/office/officeart/2005/8/layout/chevron1"/>
    <dgm:cxn modelId="{D63DF30D-85CC-468E-BF0C-2622C37FA4FB}" type="presOf" srcId="{D7FFB83D-74A1-D242-A8CC-13D1C82AB872}" destId="{FF72E724-8276-1743-B675-8123C7915AB0}" srcOrd="0" destOrd="0" presId="urn:microsoft.com/office/officeart/2005/8/layout/chevron1"/>
    <dgm:cxn modelId="{8DB32433-A9CB-44AD-8B9D-0306089F3ECC}" type="presOf" srcId="{4657365E-AD2C-6644-9CEA-DAECAA04A2D0}" destId="{696109F0-A374-D44C-AABC-0B6DE60B9659}" srcOrd="0" destOrd="0" presId="urn:microsoft.com/office/officeart/2005/8/layout/chevron1"/>
    <dgm:cxn modelId="{6AA85C32-E229-495D-8DA3-C2C3DB2D58A4}" type="presParOf" srcId="{696109F0-A374-D44C-AABC-0B6DE60B9659}" destId="{9528CD29-FB6D-9C41-AA29-23ABDE84CD82}" srcOrd="0" destOrd="0" presId="urn:microsoft.com/office/officeart/2005/8/layout/chevron1"/>
    <dgm:cxn modelId="{0C43E9FE-B75C-46C6-BF3F-5723D265004C}" type="presParOf" srcId="{696109F0-A374-D44C-AABC-0B6DE60B9659}" destId="{40CEC611-7C68-B64B-BD8C-830FBB619877}" srcOrd="1" destOrd="0" presId="urn:microsoft.com/office/officeart/2005/8/layout/chevron1"/>
    <dgm:cxn modelId="{30FE4EF1-74D3-474F-A8B0-7F5B483ECD89}" type="presParOf" srcId="{696109F0-A374-D44C-AABC-0B6DE60B9659}" destId="{336481E1-6018-8D4B-8BCE-5D043F03A346}" srcOrd="2" destOrd="0" presId="urn:microsoft.com/office/officeart/2005/8/layout/chevron1"/>
    <dgm:cxn modelId="{F372400A-E9F7-40BC-BB29-08384B0998F1}" type="presParOf" srcId="{696109F0-A374-D44C-AABC-0B6DE60B9659}" destId="{5B3AEA54-FE13-F94E-8E89-C53739B9B511}" srcOrd="3" destOrd="0" presId="urn:microsoft.com/office/officeart/2005/8/layout/chevron1"/>
    <dgm:cxn modelId="{1EBEF204-5E81-4B40-B61A-62B3E96DCAD2}" type="presParOf" srcId="{696109F0-A374-D44C-AABC-0B6DE60B9659}" destId="{19C0E57E-CE89-754D-9CB4-26A4BFEA0A7E}" srcOrd="4" destOrd="0" presId="urn:microsoft.com/office/officeart/2005/8/layout/chevron1"/>
    <dgm:cxn modelId="{42C58F68-1F62-47DA-9FF1-4D2F884FF78E}" type="presParOf" srcId="{696109F0-A374-D44C-AABC-0B6DE60B9659}" destId="{61D9315A-FF5D-0A4E-931F-7528CC23B908}" srcOrd="5" destOrd="0" presId="urn:microsoft.com/office/officeart/2005/8/layout/chevron1"/>
    <dgm:cxn modelId="{974EC5B6-27D5-455D-8393-EC2676147B84}" type="presParOf" srcId="{696109F0-A374-D44C-AABC-0B6DE60B9659}" destId="{FF72E724-8276-1743-B675-8123C7915AB0}" srcOrd="6" destOrd="0" presId="urn:microsoft.com/office/officeart/2005/8/layout/chevron1"/>
    <dgm:cxn modelId="{24A91395-D685-4D00-BFCB-6FF7D244120B}" type="presParOf" srcId="{696109F0-A374-D44C-AABC-0B6DE60B9659}" destId="{A9983EB9-09E8-F941-8FFB-2860A73ED477}" srcOrd="7" destOrd="0" presId="urn:microsoft.com/office/officeart/2005/8/layout/chevron1"/>
    <dgm:cxn modelId="{26214718-6FEE-45E4-809E-AC8989C190D4}"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dgm:t>
        <a:bodyPr/>
        <a:lstStyle/>
        <a:p>
          <a:r>
            <a:rPr lang="en-US" smtClean="0"/>
            <a:t> </a:t>
          </a:r>
          <a:r>
            <a:rPr lang="en-US" altLang="ja-JP"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chemeClr val="bg1">
            <a:lumMod val="95000"/>
          </a:schemeClr>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chemeClr val="bg1">
            <a:lumMod val="95000"/>
          </a:schemeClr>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chemeClr val="bg1">
            <a:lumMod val="95000"/>
          </a:schemeClr>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chemeClr val="bg1">
            <a:lumMod val="95000"/>
          </a:schemeClr>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25CAA0AA-08C5-0742-A00F-46EBFE3E2816}" srcId="{4657365E-AD2C-6644-9CEA-DAECAA04A2D0}" destId="{85B966FB-D558-CD48-BC1C-92FBDE71D727}" srcOrd="0" destOrd="0" parTransId="{1CE3DB95-41E2-1A45-AB23-C8F2AF8A498F}" sibTransId="{1B758463-79BC-A543-A1EF-DE81562FF7A7}"/>
    <dgm:cxn modelId="{5F7D8DAE-0DC5-423B-B12A-EDAB0C8C5B5C}" type="presOf" srcId="{D7FFB83D-74A1-D242-A8CC-13D1C82AB872}" destId="{FF72E724-8276-1743-B675-8123C7915AB0}" srcOrd="0" destOrd="0" presId="urn:microsoft.com/office/officeart/2005/8/layout/chevron1"/>
    <dgm:cxn modelId="{62E97D4F-68C9-401C-9D03-057987468FA9}" type="presOf" srcId="{4657365E-AD2C-6644-9CEA-DAECAA04A2D0}" destId="{696109F0-A374-D44C-AABC-0B6DE60B9659}" srcOrd="0" destOrd="0" presId="urn:microsoft.com/office/officeart/2005/8/layout/chevron1"/>
    <dgm:cxn modelId="{6C47E94F-C062-7148-871B-7E44536FC848}" srcId="{4657365E-AD2C-6644-9CEA-DAECAA04A2D0}" destId="{D7FFB83D-74A1-D242-A8CC-13D1C82AB872}" srcOrd="3" destOrd="0" parTransId="{01C2547F-C07F-7846-B15B-CA24D1BB1DCA}" sibTransId="{C1DE5EC1-A89B-6942-9566-D54DD9FD81A7}"/>
    <dgm:cxn modelId="{A32DEE7D-B01A-41DB-BF6B-B6B443435E9C}" type="presOf" srcId="{BCD2A529-1CF8-084B-BFD8-DB2F54E95785}" destId="{3AB88BA1-0C37-3E41-A15C-CAC701B7A753}" srcOrd="0" destOrd="0" presId="urn:microsoft.com/office/officeart/2005/8/layout/chevron1"/>
    <dgm:cxn modelId="{FABEB04E-89F6-419A-B277-DB936E7454BB}" type="presOf" srcId="{8868B5B6-80E7-0244-91F9-27F7092CDADB}" destId="{336481E1-6018-8D4B-8BCE-5D043F03A346}" srcOrd="0" destOrd="0" presId="urn:microsoft.com/office/officeart/2005/8/layout/chevron1"/>
    <dgm:cxn modelId="{21B9B736-5FA2-4067-A2DF-567505F11289}" type="presOf" srcId="{765D0CE4-F837-7D4F-AD64-B00976360092}" destId="{19C0E57E-CE89-754D-9CB4-26A4BFEA0A7E}" srcOrd="0" destOrd="0" presId="urn:microsoft.com/office/officeart/2005/8/layout/chevron1"/>
    <dgm:cxn modelId="{5F39A7D8-B7AA-4A00-A5CE-DBA57659FCEE}" type="presOf" srcId="{85B966FB-D558-CD48-BC1C-92FBDE71D727}" destId="{9528CD29-FB6D-9C41-AA29-23ABDE84CD82}" srcOrd="0" destOrd="0" presId="urn:microsoft.com/office/officeart/2005/8/layout/chevron1"/>
    <dgm:cxn modelId="{58768A6C-BB84-4923-A67B-EB2CBE22A965}" type="presParOf" srcId="{696109F0-A374-D44C-AABC-0B6DE60B9659}" destId="{9528CD29-FB6D-9C41-AA29-23ABDE84CD82}" srcOrd="0" destOrd="0" presId="urn:microsoft.com/office/officeart/2005/8/layout/chevron1"/>
    <dgm:cxn modelId="{79EA01E1-1DF8-465E-BC42-DDC5B57E7CAE}" type="presParOf" srcId="{696109F0-A374-D44C-AABC-0B6DE60B9659}" destId="{40CEC611-7C68-B64B-BD8C-830FBB619877}" srcOrd="1" destOrd="0" presId="urn:microsoft.com/office/officeart/2005/8/layout/chevron1"/>
    <dgm:cxn modelId="{842C6CE1-9362-4079-A13E-AE0C963E225F}" type="presParOf" srcId="{696109F0-A374-D44C-AABC-0B6DE60B9659}" destId="{336481E1-6018-8D4B-8BCE-5D043F03A346}" srcOrd="2" destOrd="0" presId="urn:microsoft.com/office/officeart/2005/8/layout/chevron1"/>
    <dgm:cxn modelId="{0F4BAAED-0870-469C-86B1-3AA441091696}" type="presParOf" srcId="{696109F0-A374-D44C-AABC-0B6DE60B9659}" destId="{5B3AEA54-FE13-F94E-8E89-C53739B9B511}" srcOrd="3" destOrd="0" presId="urn:microsoft.com/office/officeart/2005/8/layout/chevron1"/>
    <dgm:cxn modelId="{DD3D6C2D-A291-48BD-B7BF-352A140CA5DE}" type="presParOf" srcId="{696109F0-A374-D44C-AABC-0B6DE60B9659}" destId="{19C0E57E-CE89-754D-9CB4-26A4BFEA0A7E}" srcOrd="4" destOrd="0" presId="urn:microsoft.com/office/officeart/2005/8/layout/chevron1"/>
    <dgm:cxn modelId="{424D7C85-1D6D-4177-9CE4-8E98F718EBB7}" type="presParOf" srcId="{696109F0-A374-D44C-AABC-0B6DE60B9659}" destId="{61D9315A-FF5D-0A4E-931F-7528CC23B908}" srcOrd="5" destOrd="0" presId="urn:microsoft.com/office/officeart/2005/8/layout/chevron1"/>
    <dgm:cxn modelId="{35745726-BB0F-4B42-BB1B-4D7229A247FA}" type="presParOf" srcId="{696109F0-A374-D44C-AABC-0B6DE60B9659}" destId="{FF72E724-8276-1743-B675-8123C7915AB0}" srcOrd="6" destOrd="0" presId="urn:microsoft.com/office/officeart/2005/8/layout/chevron1"/>
    <dgm:cxn modelId="{F29F968C-8C5E-4F98-8526-C18730E47184}" type="presParOf" srcId="{696109F0-A374-D44C-AABC-0B6DE60B9659}" destId="{A9983EB9-09E8-F941-8FFB-2860A73ED477}" srcOrd="7" destOrd="0" presId="urn:microsoft.com/office/officeart/2005/8/layout/chevron1"/>
    <dgm:cxn modelId="{9FDACCB7-E18C-47FC-913C-D788BDB14929}"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dgm:t>
        <a:bodyPr/>
        <a:lstStyle/>
        <a:p>
          <a:r>
            <a:rPr lang="en-US" smtClean="0"/>
            <a:t> </a:t>
          </a:r>
          <a:r>
            <a:rPr lang="en-US" altLang="ja-JP"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chemeClr val="bg1">
            <a:lumMod val="95000"/>
          </a:schemeClr>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chemeClr val="bg1">
            <a:lumMod val="95000"/>
          </a:schemeClr>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chemeClr val="bg1">
            <a:lumMod val="95000"/>
          </a:schemeClr>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chemeClr val="bg1">
            <a:lumMod val="95000"/>
          </a:schemeClr>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A041FCC-6A1C-4F88-BA17-F8D828C352F8}" type="presOf" srcId="{D7FFB83D-74A1-D242-A8CC-13D1C82AB872}" destId="{FF72E724-8276-1743-B675-8123C7915AB0}"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25CAA0AA-08C5-0742-A00F-46EBFE3E2816}" srcId="{4657365E-AD2C-6644-9CEA-DAECAA04A2D0}" destId="{85B966FB-D558-CD48-BC1C-92FBDE71D727}" srcOrd="0" destOrd="0" parTransId="{1CE3DB95-41E2-1A45-AB23-C8F2AF8A498F}" sibTransId="{1B758463-79BC-A543-A1EF-DE81562FF7A7}"/>
    <dgm:cxn modelId="{6245B4C7-47F3-497E-A616-BDBFF6158D94}" type="presOf" srcId="{8868B5B6-80E7-0244-91F9-27F7092CDADB}" destId="{336481E1-6018-8D4B-8BCE-5D043F03A346}" srcOrd="0" destOrd="0" presId="urn:microsoft.com/office/officeart/2005/8/layout/chevron1"/>
    <dgm:cxn modelId="{5AE6EEFE-F0F1-4B02-A157-2E5F704ECDA9}" type="presOf" srcId="{85B966FB-D558-CD48-BC1C-92FBDE71D727}" destId="{9528CD29-FB6D-9C41-AA29-23ABDE84CD82}" srcOrd="0" destOrd="0" presId="urn:microsoft.com/office/officeart/2005/8/layout/chevron1"/>
    <dgm:cxn modelId="{6C47E94F-C062-7148-871B-7E44536FC848}" srcId="{4657365E-AD2C-6644-9CEA-DAECAA04A2D0}" destId="{D7FFB83D-74A1-D242-A8CC-13D1C82AB872}" srcOrd="3" destOrd="0" parTransId="{01C2547F-C07F-7846-B15B-CA24D1BB1DCA}" sibTransId="{C1DE5EC1-A89B-6942-9566-D54DD9FD81A7}"/>
    <dgm:cxn modelId="{F9894DFA-6333-4529-A536-26F19F1E1A50}" type="presOf" srcId="{BCD2A529-1CF8-084B-BFD8-DB2F54E95785}" destId="{3AB88BA1-0C37-3E41-A15C-CAC701B7A753}" srcOrd="0" destOrd="0" presId="urn:microsoft.com/office/officeart/2005/8/layout/chevron1"/>
    <dgm:cxn modelId="{A9BF7272-1870-4D5B-93E2-D43284A1EEDD}" type="presOf" srcId="{765D0CE4-F837-7D4F-AD64-B00976360092}" destId="{19C0E57E-CE89-754D-9CB4-26A4BFEA0A7E}" srcOrd="0" destOrd="0" presId="urn:microsoft.com/office/officeart/2005/8/layout/chevron1"/>
    <dgm:cxn modelId="{CF735A78-2B90-4FA7-9404-6CED964C51E2}" type="presOf" srcId="{4657365E-AD2C-6644-9CEA-DAECAA04A2D0}" destId="{696109F0-A374-D44C-AABC-0B6DE60B9659}" srcOrd="0" destOrd="0" presId="urn:microsoft.com/office/officeart/2005/8/layout/chevron1"/>
    <dgm:cxn modelId="{D1EA5F34-A2AB-4AF2-B1BF-A43645BD7A4E}" type="presParOf" srcId="{696109F0-A374-D44C-AABC-0B6DE60B9659}" destId="{9528CD29-FB6D-9C41-AA29-23ABDE84CD82}" srcOrd="0" destOrd="0" presId="urn:microsoft.com/office/officeart/2005/8/layout/chevron1"/>
    <dgm:cxn modelId="{902D36E3-B10B-488E-A468-BEF39DE5017E}" type="presParOf" srcId="{696109F0-A374-D44C-AABC-0B6DE60B9659}" destId="{40CEC611-7C68-B64B-BD8C-830FBB619877}" srcOrd="1" destOrd="0" presId="urn:microsoft.com/office/officeart/2005/8/layout/chevron1"/>
    <dgm:cxn modelId="{FA934375-1C1F-41C0-99E6-ABFE70E34A57}" type="presParOf" srcId="{696109F0-A374-D44C-AABC-0B6DE60B9659}" destId="{336481E1-6018-8D4B-8BCE-5D043F03A346}" srcOrd="2" destOrd="0" presId="urn:microsoft.com/office/officeart/2005/8/layout/chevron1"/>
    <dgm:cxn modelId="{B0B40F0B-FF37-4E2A-A044-868A76D1B26B}" type="presParOf" srcId="{696109F0-A374-D44C-AABC-0B6DE60B9659}" destId="{5B3AEA54-FE13-F94E-8E89-C53739B9B511}" srcOrd="3" destOrd="0" presId="urn:microsoft.com/office/officeart/2005/8/layout/chevron1"/>
    <dgm:cxn modelId="{0B416073-6354-4613-9454-230641E48C14}" type="presParOf" srcId="{696109F0-A374-D44C-AABC-0B6DE60B9659}" destId="{19C0E57E-CE89-754D-9CB4-26A4BFEA0A7E}" srcOrd="4" destOrd="0" presId="urn:microsoft.com/office/officeart/2005/8/layout/chevron1"/>
    <dgm:cxn modelId="{8D9F33E3-7971-4D02-9093-5C0D3838524C}" type="presParOf" srcId="{696109F0-A374-D44C-AABC-0B6DE60B9659}" destId="{61D9315A-FF5D-0A4E-931F-7528CC23B908}" srcOrd="5" destOrd="0" presId="urn:microsoft.com/office/officeart/2005/8/layout/chevron1"/>
    <dgm:cxn modelId="{99174BEA-4D84-44BC-8DBB-FE5B820BD9B4}" type="presParOf" srcId="{696109F0-A374-D44C-AABC-0B6DE60B9659}" destId="{FF72E724-8276-1743-B675-8123C7915AB0}" srcOrd="6" destOrd="0" presId="urn:microsoft.com/office/officeart/2005/8/layout/chevron1"/>
    <dgm:cxn modelId="{BE0B487E-20D3-4B6C-A119-AF62CAB82A35}" type="presParOf" srcId="{696109F0-A374-D44C-AABC-0B6DE60B9659}" destId="{A9983EB9-09E8-F941-8FFB-2860A73ED477}" srcOrd="7" destOrd="0" presId="urn:microsoft.com/office/officeart/2005/8/layout/chevron1"/>
    <dgm:cxn modelId="{3F7C6DD1-D4C2-47C7-BC25-D4D6B2D7645C}"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dgm:t>
        <a:bodyPr/>
        <a:lstStyle/>
        <a:p>
          <a:r>
            <a:rPr lang="en-US" smtClean="0"/>
            <a:t> </a:t>
          </a:r>
          <a:r>
            <a:rPr lang="en-US" altLang="ja-JP"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a:solidFill>
          <a:schemeClr val="bg1">
            <a:lumMod val="95000"/>
          </a:schemeClr>
        </a:solidFill>
      </dgm:spPr>
      <dgm:t>
        <a:bodyPr/>
        <a:lstStyle/>
        <a:p>
          <a:r>
            <a:rPr lang="en-US" dirty="0" smtClean="0"/>
            <a:t> </a:t>
          </a:r>
          <a:r>
            <a:rPr lang="en-US" altLang="ja-JP" dirty="0"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chemeClr val="bg1">
            <a:lumMod val="95000"/>
          </a:schemeClr>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chemeClr val="bg1">
            <a:lumMod val="95000"/>
          </a:schemeClr>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chemeClr val="bg1">
            <a:lumMod val="95000"/>
          </a:schemeClr>
        </a:solidFill>
      </dgm:spPr>
      <dgm:t>
        <a:bodyPr/>
        <a:lstStyle/>
        <a:p>
          <a:r>
            <a:rPr lang="en-US" altLang="ja-JP" dirty="0"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F0D134F3-167C-40BA-8A5E-0AAE1DE2A48E}" type="presOf" srcId="{8868B5B6-80E7-0244-91F9-27F7092CDADB}" destId="{336481E1-6018-8D4B-8BCE-5D043F03A346}" srcOrd="0" destOrd="0" presId="urn:microsoft.com/office/officeart/2005/8/layout/chevron1"/>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715B3187-9DAF-4536-A264-A81452DE7B2F}" type="presOf" srcId="{765D0CE4-F837-7D4F-AD64-B00976360092}" destId="{19C0E57E-CE89-754D-9CB4-26A4BFEA0A7E}" srcOrd="0" destOrd="0" presId="urn:microsoft.com/office/officeart/2005/8/layout/chevron1"/>
    <dgm:cxn modelId="{E64D3818-C778-4BEA-A541-14F71D9FA58D}" type="presOf" srcId="{4657365E-AD2C-6644-9CEA-DAECAA04A2D0}" destId="{696109F0-A374-D44C-AABC-0B6DE60B9659}" srcOrd="0" destOrd="0" presId="urn:microsoft.com/office/officeart/2005/8/layout/chevron1"/>
    <dgm:cxn modelId="{E310CBEF-1FF8-43E4-AA98-1C631379C3DC}" type="presOf" srcId="{BCD2A529-1CF8-084B-BFD8-DB2F54E95785}" destId="{3AB88BA1-0C37-3E41-A15C-CAC701B7A753}"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C332D70C-0645-4AEF-8C3D-133093D6C2B4}" type="presOf" srcId="{D7FFB83D-74A1-D242-A8CC-13D1C82AB872}" destId="{FF72E724-8276-1743-B675-8123C7915AB0}" srcOrd="0" destOrd="0" presId="urn:microsoft.com/office/officeart/2005/8/layout/chevron1"/>
    <dgm:cxn modelId="{C4A48C68-3093-4470-A459-E30BD2D4640F}" type="presOf" srcId="{85B966FB-D558-CD48-BC1C-92FBDE71D727}" destId="{9528CD29-FB6D-9C41-AA29-23ABDE84CD82}" srcOrd="0" destOrd="0" presId="urn:microsoft.com/office/officeart/2005/8/layout/chevron1"/>
    <dgm:cxn modelId="{0A011831-3DEF-4825-8154-DEA2A1652950}" type="presParOf" srcId="{696109F0-A374-D44C-AABC-0B6DE60B9659}" destId="{9528CD29-FB6D-9C41-AA29-23ABDE84CD82}" srcOrd="0" destOrd="0" presId="urn:microsoft.com/office/officeart/2005/8/layout/chevron1"/>
    <dgm:cxn modelId="{44E6EBE1-6841-43F8-AFAE-2A239C1B07A2}" type="presParOf" srcId="{696109F0-A374-D44C-AABC-0B6DE60B9659}" destId="{40CEC611-7C68-B64B-BD8C-830FBB619877}" srcOrd="1" destOrd="0" presId="urn:microsoft.com/office/officeart/2005/8/layout/chevron1"/>
    <dgm:cxn modelId="{21168C3A-9F73-469C-AAE7-C82E007564B6}" type="presParOf" srcId="{696109F0-A374-D44C-AABC-0B6DE60B9659}" destId="{336481E1-6018-8D4B-8BCE-5D043F03A346}" srcOrd="2" destOrd="0" presId="urn:microsoft.com/office/officeart/2005/8/layout/chevron1"/>
    <dgm:cxn modelId="{70C2FB7C-6D90-44AB-A705-92A6C5E00B57}" type="presParOf" srcId="{696109F0-A374-D44C-AABC-0B6DE60B9659}" destId="{5B3AEA54-FE13-F94E-8E89-C53739B9B511}" srcOrd="3" destOrd="0" presId="urn:microsoft.com/office/officeart/2005/8/layout/chevron1"/>
    <dgm:cxn modelId="{E20312AB-43EE-4E26-AEB2-E4B5E74C39FE}" type="presParOf" srcId="{696109F0-A374-D44C-AABC-0B6DE60B9659}" destId="{19C0E57E-CE89-754D-9CB4-26A4BFEA0A7E}" srcOrd="4" destOrd="0" presId="urn:microsoft.com/office/officeart/2005/8/layout/chevron1"/>
    <dgm:cxn modelId="{D2CDF990-8991-4813-A495-F0CABD540AEA}" type="presParOf" srcId="{696109F0-A374-D44C-AABC-0B6DE60B9659}" destId="{61D9315A-FF5D-0A4E-931F-7528CC23B908}" srcOrd="5" destOrd="0" presId="urn:microsoft.com/office/officeart/2005/8/layout/chevron1"/>
    <dgm:cxn modelId="{FD412D09-4378-449A-98BE-165FFD6DB60A}" type="presParOf" srcId="{696109F0-A374-D44C-AABC-0B6DE60B9659}" destId="{FF72E724-8276-1743-B675-8123C7915AB0}" srcOrd="6" destOrd="0" presId="urn:microsoft.com/office/officeart/2005/8/layout/chevron1"/>
    <dgm:cxn modelId="{14CE0B49-871D-4E1A-A1C1-15490D57B649}" type="presParOf" srcId="{696109F0-A374-D44C-AABC-0B6DE60B9659}" destId="{A9983EB9-09E8-F941-8FFB-2860A73ED477}" srcOrd="7" destOrd="0" presId="urn:microsoft.com/office/officeart/2005/8/layout/chevron1"/>
    <dgm:cxn modelId="{59632B39-4EE9-4561-B2BF-DA93943D90E4}"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C2F42C70-058F-4F04-9B25-25B5E1FF261C}" type="presOf" srcId="{4657365E-AD2C-6644-9CEA-DAECAA04A2D0}" destId="{696109F0-A374-D44C-AABC-0B6DE60B9659}" srcOrd="0" destOrd="0" presId="urn:microsoft.com/office/officeart/2005/8/layout/chevron1"/>
    <dgm:cxn modelId="{4D930D96-1B01-423B-8BE8-3992C973180E}" type="presOf" srcId="{D7FFB83D-74A1-D242-A8CC-13D1C82AB872}" destId="{FF72E724-8276-1743-B675-8123C7915AB0}"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B7B0DE74-8607-4913-9344-7EB74D0A1729}" type="presOf" srcId="{765D0CE4-F837-7D4F-AD64-B00976360092}" destId="{19C0E57E-CE89-754D-9CB4-26A4BFEA0A7E}" srcOrd="0" destOrd="0" presId="urn:microsoft.com/office/officeart/2005/8/layout/chevron1"/>
    <dgm:cxn modelId="{5F07501B-B5E3-40BC-A91F-FA3D0532212D}" type="presOf" srcId="{BCD2A529-1CF8-084B-BFD8-DB2F54E95785}" destId="{3AB88BA1-0C37-3E41-A15C-CAC701B7A753}" srcOrd="0" destOrd="0" presId="urn:microsoft.com/office/officeart/2005/8/layout/chevron1"/>
    <dgm:cxn modelId="{58D6AB3A-DA06-423C-BE7E-47BD56C7DF1B}" type="presOf" srcId="{8868B5B6-80E7-0244-91F9-27F7092CDADB}" destId="{336481E1-6018-8D4B-8BCE-5D043F03A346}" srcOrd="0" destOrd="0" presId="urn:microsoft.com/office/officeart/2005/8/layout/chevron1"/>
    <dgm:cxn modelId="{59625590-8448-4752-AD44-BDB85CD3CE80}" type="presOf" srcId="{85B966FB-D558-CD48-BC1C-92FBDE71D727}" destId="{9528CD29-FB6D-9C41-AA29-23ABDE84CD82}" srcOrd="0" destOrd="0" presId="urn:microsoft.com/office/officeart/2005/8/layout/chevron1"/>
    <dgm:cxn modelId="{C9628202-FA51-45B7-96AB-07644A1B65F5}" type="presParOf" srcId="{696109F0-A374-D44C-AABC-0B6DE60B9659}" destId="{9528CD29-FB6D-9C41-AA29-23ABDE84CD82}" srcOrd="0" destOrd="0" presId="urn:microsoft.com/office/officeart/2005/8/layout/chevron1"/>
    <dgm:cxn modelId="{0942174C-68CB-48BE-9506-B141FAD0D563}" type="presParOf" srcId="{696109F0-A374-D44C-AABC-0B6DE60B9659}" destId="{40CEC611-7C68-B64B-BD8C-830FBB619877}" srcOrd="1" destOrd="0" presId="urn:microsoft.com/office/officeart/2005/8/layout/chevron1"/>
    <dgm:cxn modelId="{46FB0A6E-E574-4C8B-AAED-6D7A864573F1}" type="presParOf" srcId="{696109F0-A374-D44C-AABC-0B6DE60B9659}" destId="{336481E1-6018-8D4B-8BCE-5D043F03A346}" srcOrd="2" destOrd="0" presId="urn:microsoft.com/office/officeart/2005/8/layout/chevron1"/>
    <dgm:cxn modelId="{4B954936-C4CF-40EF-8A55-992815E22293}" type="presParOf" srcId="{696109F0-A374-D44C-AABC-0B6DE60B9659}" destId="{5B3AEA54-FE13-F94E-8E89-C53739B9B511}" srcOrd="3" destOrd="0" presId="urn:microsoft.com/office/officeart/2005/8/layout/chevron1"/>
    <dgm:cxn modelId="{C155645C-774C-4341-ABAB-D9C5C272870E}" type="presParOf" srcId="{696109F0-A374-D44C-AABC-0B6DE60B9659}" destId="{19C0E57E-CE89-754D-9CB4-26A4BFEA0A7E}" srcOrd="4" destOrd="0" presId="urn:microsoft.com/office/officeart/2005/8/layout/chevron1"/>
    <dgm:cxn modelId="{95446C47-B801-48C0-AD17-0AC6B99F0C72}" type="presParOf" srcId="{696109F0-A374-D44C-AABC-0B6DE60B9659}" destId="{61D9315A-FF5D-0A4E-931F-7528CC23B908}" srcOrd="5" destOrd="0" presId="urn:microsoft.com/office/officeart/2005/8/layout/chevron1"/>
    <dgm:cxn modelId="{44C46A4A-78C5-4CC2-B02C-423DEB59AE71}" type="presParOf" srcId="{696109F0-A374-D44C-AABC-0B6DE60B9659}" destId="{FF72E724-8276-1743-B675-8123C7915AB0}" srcOrd="6" destOrd="0" presId="urn:microsoft.com/office/officeart/2005/8/layout/chevron1"/>
    <dgm:cxn modelId="{C1B5A5EA-4AB9-48AD-AB22-C60B0885F1B2}" type="presParOf" srcId="{696109F0-A374-D44C-AABC-0B6DE60B9659}" destId="{A9983EB9-09E8-F941-8FFB-2860A73ED477}" srcOrd="7" destOrd="0" presId="urn:microsoft.com/office/officeart/2005/8/layout/chevron1"/>
    <dgm:cxn modelId="{FB7E6A32-EC4E-41FC-8BFB-D6E53F94481A}"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15ADCB6A-3803-40C2-A98D-5FE299162B9C}" type="presOf" srcId="{4657365E-AD2C-6644-9CEA-DAECAA04A2D0}" destId="{696109F0-A374-D44C-AABC-0B6DE60B9659}" srcOrd="0" destOrd="0" presId="urn:microsoft.com/office/officeart/2005/8/layout/chevron1"/>
    <dgm:cxn modelId="{FDBD276C-FF22-4D51-854E-C6650D86937A}" type="presOf" srcId="{8868B5B6-80E7-0244-91F9-27F7092CDADB}" destId="{336481E1-6018-8D4B-8BCE-5D043F03A346}" srcOrd="0" destOrd="0" presId="urn:microsoft.com/office/officeart/2005/8/layout/chevron1"/>
    <dgm:cxn modelId="{58E1780C-1FF0-4B8E-850F-3044FD94B9CB}" type="presOf" srcId="{85B966FB-D558-CD48-BC1C-92FBDE71D727}" destId="{9528CD29-FB6D-9C41-AA29-23ABDE84CD82}" srcOrd="0" destOrd="0" presId="urn:microsoft.com/office/officeart/2005/8/layout/chevron1"/>
    <dgm:cxn modelId="{94759D0B-52EF-4849-9E6D-B3C24790F3AF}" type="presOf" srcId="{765D0CE4-F837-7D4F-AD64-B00976360092}" destId="{19C0E57E-CE89-754D-9CB4-26A4BFEA0A7E}"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59A0EEE8-6108-44AB-8990-21B79B46ADBA}" type="presOf" srcId="{BCD2A529-1CF8-084B-BFD8-DB2F54E95785}" destId="{3AB88BA1-0C37-3E41-A15C-CAC701B7A753}" srcOrd="0" destOrd="0" presId="urn:microsoft.com/office/officeart/2005/8/layout/chevron1"/>
    <dgm:cxn modelId="{C2F0B6DE-44E0-4957-944C-77AB04B57715}" type="presOf" srcId="{D7FFB83D-74A1-D242-A8CC-13D1C82AB872}" destId="{FF72E724-8276-1743-B675-8123C7915AB0}" srcOrd="0" destOrd="0" presId="urn:microsoft.com/office/officeart/2005/8/layout/chevron1"/>
    <dgm:cxn modelId="{24665C31-F7DE-4ABD-91E6-0BD0B27BBD95}" type="presParOf" srcId="{696109F0-A374-D44C-AABC-0B6DE60B9659}" destId="{9528CD29-FB6D-9C41-AA29-23ABDE84CD82}" srcOrd="0" destOrd="0" presId="urn:microsoft.com/office/officeart/2005/8/layout/chevron1"/>
    <dgm:cxn modelId="{7144743D-5FE2-469C-96A2-6113E631F215}" type="presParOf" srcId="{696109F0-A374-D44C-AABC-0B6DE60B9659}" destId="{40CEC611-7C68-B64B-BD8C-830FBB619877}" srcOrd="1" destOrd="0" presId="urn:microsoft.com/office/officeart/2005/8/layout/chevron1"/>
    <dgm:cxn modelId="{E2420716-DD66-409C-88D8-C90EF7881B0F}" type="presParOf" srcId="{696109F0-A374-D44C-AABC-0B6DE60B9659}" destId="{336481E1-6018-8D4B-8BCE-5D043F03A346}" srcOrd="2" destOrd="0" presId="urn:microsoft.com/office/officeart/2005/8/layout/chevron1"/>
    <dgm:cxn modelId="{1E0E3096-280F-474E-9941-2346EF71293C}" type="presParOf" srcId="{696109F0-A374-D44C-AABC-0B6DE60B9659}" destId="{5B3AEA54-FE13-F94E-8E89-C53739B9B511}" srcOrd="3" destOrd="0" presId="urn:microsoft.com/office/officeart/2005/8/layout/chevron1"/>
    <dgm:cxn modelId="{9C4BF6BC-813F-466D-8A31-F7061A3F02B3}" type="presParOf" srcId="{696109F0-A374-D44C-AABC-0B6DE60B9659}" destId="{19C0E57E-CE89-754D-9CB4-26A4BFEA0A7E}" srcOrd="4" destOrd="0" presId="urn:microsoft.com/office/officeart/2005/8/layout/chevron1"/>
    <dgm:cxn modelId="{C8EB8572-CBB9-418D-BC8F-237543F04B4B}" type="presParOf" srcId="{696109F0-A374-D44C-AABC-0B6DE60B9659}" destId="{61D9315A-FF5D-0A4E-931F-7528CC23B908}" srcOrd="5" destOrd="0" presId="urn:microsoft.com/office/officeart/2005/8/layout/chevron1"/>
    <dgm:cxn modelId="{3EA0CB46-CA83-4DFA-90BE-0D3ACE3F6475}" type="presParOf" srcId="{696109F0-A374-D44C-AABC-0B6DE60B9659}" destId="{FF72E724-8276-1743-B675-8123C7915AB0}" srcOrd="6" destOrd="0" presId="urn:microsoft.com/office/officeart/2005/8/layout/chevron1"/>
    <dgm:cxn modelId="{E09ED26D-7C17-4F84-9267-F3CF738F44FE}" type="presParOf" srcId="{696109F0-A374-D44C-AABC-0B6DE60B9659}" destId="{A9983EB9-09E8-F941-8FFB-2860A73ED477}" srcOrd="7" destOrd="0" presId="urn:microsoft.com/office/officeart/2005/8/layout/chevron1"/>
    <dgm:cxn modelId="{9C8DADB8-85D5-43A8-8E21-1BAF5700888E}"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82F97BAE-BEE3-4F68-A217-E6DE014638BB}" type="presOf" srcId="{8868B5B6-80E7-0244-91F9-27F7092CDADB}" destId="{336481E1-6018-8D4B-8BCE-5D043F03A346}"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43DCB321-2859-450D-847D-591C5D91CB62}" type="presOf" srcId="{85B966FB-D558-CD48-BC1C-92FBDE71D727}" destId="{9528CD29-FB6D-9C41-AA29-23ABDE84CD82}" srcOrd="0" destOrd="0" presId="urn:microsoft.com/office/officeart/2005/8/layout/chevron1"/>
    <dgm:cxn modelId="{6C47E94F-C062-7148-871B-7E44536FC848}" srcId="{4657365E-AD2C-6644-9CEA-DAECAA04A2D0}" destId="{D7FFB83D-74A1-D242-A8CC-13D1C82AB872}" srcOrd="3" destOrd="0" parTransId="{01C2547F-C07F-7846-B15B-CA24D1BB1DCA}" sibTransId="{C1DE5EC1-A89B-6942-9566-D54DD9FD81A7}"/>
    <dgm:cxn modelId="{016C758B-53B0-4995-8D16-CE56237D6527}" type="presOf" srcId="{D7FFB83D-74A1-D242-A8CC-13D1C82AB872}" destId="{FF72E724-8276-1743-B675-8123C7915AB0}" srcOrd="0" destOrd="0" presId="urn:microsoft.com/office/officeart/2005/8/layout/chevron1"/>
    <dgm:cxn modelId="{983D1B6C-9BF2-4EB5-8287-66BB127DBCDD}" type="presOf" srcId="{765D0CE4-F837-7D4F-AD64-B00976360092}" destId="{19C0E57E-CE89-754D-9CB4-26A4BFEA0A7E}" srcOrd="0" destOrd="0" presId="urn:microsoft.com/office/officeart/2005/8/layout/chevron1"/>
    <dgm:cxn modelId="{5BC4F6FC-6EF8-4173-A87A-C79903BA86FF}" type="presOf" srcId="{4657365E-AD2C-6644-9CEA-DAECAA04A2D0}" destId="{696109F0-A374-D44C-AABC-0B6DE60B9659}" srcOrd="0" destOrd="0" presId="urn:microsoft.com/office/officeart/2005/8/layout/chevron1"/>
    <dgm:cxn modelId="{22195ADB-B6B8-4738-A85B-ED4572C4C905}" type="presOf" srcId="{BCD2A529-1CF8-084B-BFD8-DB2F54E95785}" destId="{3AB88BA1-0C37-3E41-A15C-CAC701B7A753}" srcOrd="0" destOrd="0" presId="urn:microsoft.com/office/officeart/2005/8/layout/chevron1"/>
    <dgm:cxn modelId="{1196D23A-8C63-4C2A-99D2-DD20BB7CB922}" type="presParOf" srcId="{696109F0-A374-D44C-AABC-0B6DE60B9659}" destId="{9528CD29-FB6D-9C41-AA29-23ABDE84CD82}" srcOrd="0" destOrd="0" presId="urn:microsoft.com/office/officeart/2005/8/layout/chevron1"/>
    <dgm:cxn modelId="{C9E1C520-DA0E-47A2-8004-B78686E3E563}" type="presParOf" srcId="{696109F0-A374-D44C-AABC-0B6DE60B9659}" destId="{40CEC611-7C68-B64B-BD8C-830FBB619877}" srcOrd="1" destOrd="0" presId="urn:microsoft.com/office/officeart/2005/8/layout/chevron1"/>
    <dgm:cxn modelId="{A2681BF1-2B94-4220-B96E-A2C0C1E6C92F}" type="presParOf" srcId="{696109F0-A374-D44C-AABC-0B6DE60B9659}" destId="{336481E1-6018-8D4B-8BCE-5D043F03A346}" srcOrd="2" destOrd="0" presId="urn:microsoft.com/office/officeart/2005/8/layout/chevron1"/>
    <dgm:cxn modelId="{21D44CF6-88E9-4801-890B-82173C63EBFB}" type="presParOf" srcId="{696109F0-A374-D44C-AABC-0B6DE60B9659}" destId="{5B3AEA54-FE13-F94E-8E89-C53739B9B511}" srcOrd="3" destOrd="0" presId="urn:microsoft.com/office/officeart/2005/8/layout/chevron1"/>
    <dgm:cxn modelId="{CD2D906F-CC41-4232-89F8-4942FB9ECE8E}" type="presParOf" srcId="{696109F0-A374-D44C-AABC-0B6DE60B9659}" destId="{19C0E57E-CE89-754D-9CB4-26A4BFEA0A7E}" srcOrd="4" destOrd="0" presId="urn:microsoft.com/office/officeart/2005/8/layout/chevron1"/>
    <dgm:cxn modelId="{C3723DE5-A70E-4802-910E-86EF526E9317}" type="presParOf" srcId="{696109F0-A374-D44C-AABC-0B6DE60B9659}" destId="{61D9315A-FF5D-0A4E-931F-7528CC23B908}" srcOrd="5" destOrd="0" presId="urn:microsoft.com/office/officeart/2005/8/layout/chevron1"/>
    <dgm:cxn modelId="{64FA0AD6-3575-4600-96CE-23C654BB674A}" type="presParOf" srcId="{696109F0-A374-D44C-AABC-0B6DE60B9659}" destId="{FF72E724-8276-1743-B675-8123C7915AB0}" srcOrd="6" destOrd="0" presId="urn:microsoft.com/office/officeart/2005/8/layout/chevron1"/>
    <dgm:cxn modelId="{7ABBBA27-2E6C-4614-931A-880D6520B4D7}" type="presParOf" srcId="{696109F0-A374-D44C-AABC-0B6DE60B9659}" destId="{A9983EB9-09E8-F941-8FFB-2860A73ED477}" srcOrd="7" destOrd="0" presId="urn:microsoft.com/office/officeart/2005/8/layout/chevron1"/>
    <dgm:cxn modelId="{41B49772-5A69-414A-9811-288434B8767A}"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3A3EB34A-E733-401C-A457-E64B9B54E185}" type="presOf" srcId="{D7FFB83D-74A1-D242-A8CC-13D1C82AB872}" destId="{FF72E724-8276-1743-B675-8123C7915AB0}" srcOrd="0" destOrd="0" presId="urn:microsoft.com/office/officeart/2005/8/layout/chevron1"/>
    <dgm:cxn modelId="{E88E5B2A-078C-4572-A221-F8F79A759145}" type="presOf" srcId="{765D0CE4-F837-7D4F-AD64-B00976360092}" destId="{19C0E57E-CE89-754D-9CB4-26A4BFEA0A7E}" srcOrd="0" destOrd="0" presId="urn:microsoft.com/office/officeart/2005/8/layout/chevron1"/>
    <dgm:cxn modelId="{A3DE0F90-E838-4E5B-873B-85E1F1D45ED1}" type="presOf" srcId="{4657365E-AD2C-6644-9CEA-DAECAA04A2D0}" destId="{696109F0-A374-D44C-AABC-0B6DE60B9659}" srcOrd="0" destOrd="0" presId="urn:microsoft.com/office/officeart/2005/8/layout/chevron1"/>
    <dgm:cxn modelId="{6C47E94F-C062-7148-871B-7E44536FC848}" srcId="{4657365E-AD2C-6644-9CEA-DAECAA04A2D0}" destId="{D7FFB83D-74A1-D242-A8CC-13D1C82AB872}" srcOrd="3" destOrd="0" parTransId="{01C2547F-C07F-7846-B15B-CA24D1BB1DCA}" sibTransId="{C1DE5EC1-A89B-6942-9566-D54DD9FD81A7}"/>
    <dgm:cxn modelId="{DECBB7DF-3C1D-4E1C-B53E-E6C58638F317}" type="presOf" srcId="{BCD2A529-1CF8-084B-BFD8-DB2F54E95785}" destId="{3AB88BA1-0C37-3E41-A15C-CAC701B7A753}" srcOrd="0" destOrd="0" presId="urn:microsoft.com/office/officeart/2005/8/layout/chevron1"/>
    <dgm:cxn modelId="{2536D146-5C1F-504E-9016-1093A320E3E1}" srcId="{4657365E-AD2C-6644-9CEA-DAECAA04A2D0}" destId="{765D0CE4-F837-7D4F-AD64-B00976360092}" srcOrd="2" destOrd="0" parTransId="{4884F3A4-D0BF-2140-9C12-02C079A8E541}" sibTransId="{9B4961BA-7F0E-FA47-82C8-61C6A0E9528C}"/>
    <dgm:cxn modelId="{6D7FEE71-CC0B-4DB3-A41E-E1B3BB681DCC}" type="presOf" srcId="{85B966FB-D558-CD48-BC1C-92FBDE71D727}" destId="{9528CD29-FB6D-9C41-AA29-23ABDE84CD82}" srcOrd="0" destOrd="0" presId="urn:microsoft.com/office/officeart/2005/8/layout/chevron1"/>
    <dgm:cxn modelId="{B054D859-D30A-AD42-87C6-354F819C4717}" srcId="{4657365E-AD2C-6644-9CEA-DAECAA04A2D0}" destId="{8868B5B6-80E7-0244-91F9-27F7092CDADB}" srcOrd="1" destOrd="0" parTransId="{911E98FF-6C8D-C344-BC89-6A7403614B6B}" sibTransId="{F92D57AF-40CC-9C4A-85E6-2334BE5106FA}"/>
    <dgm:cxn modelId="{BAD60C1B-56E3-4F23-9C79-E30D50A839DE}" type="presOf" srcId="{8868B5B6-80E7-0244-91F9-27F7092CDADB}" destId="{336481E1-6018-8D4B-8BCE-5D043F03A346}" srcOrd="0" destOrd="0" presId="urn:microsoft.com/office/officeart/2005/8/layout/chevron1"/>
    <dgm:cxn modelId="{C5255ABE-0512-B546-9932-741FF3B3AB92}" srcId="{4657365E-AD2C-6644-9CEA-DAECAA04A2D0}" destId="{BCD2A529-1CF8-084B-BFD8-DB2F54E95785}" srcOrd="4" destOrd="0" parTransId="{6403EE8D-9488-C64E-A85D-849A42CF3DF7}" sibTransId="{9296C1F5-8490-A149-9310-0C1420BBF5EA}"/>
    <dgm:cxn modelId="{25CAA0AA-08C5-0742-A00F-46EBFE3E2816}" srcId="{4657365E-AD2C-6644-9CEA-DAECAA04A2D0}" destId="{85B966FB-D558-CD48-BC1C-92FBDE71D727}" srcOrd="0" destOrd="0" parTransId="{1CE3DB95-41E2-1A45-AB23-C8F2AF8A498F}" sibTransId="{1B758463-79BC-A543-A1EF-DE81562FF7A7}"/>
    <dgm:cxn modelId="{A28B3AF2-B1DA-4AFD-A0E9-84B108951BF2}" type="presParOf" srcId="{696109F0-A374-D44C-AABC-0B6DE60B9659}" destId="{9528CD29-FB6D-9C41-AA29-23ABDE84CD82}" srcOrd="0" destOrd="0" presId="urn:microsoft.com/office/officeart/2005/8/layout/chevron1"/>
    <dgm:cxn modelId="{FDAB3776-9F71-4EE9-ABF7-C743B51F9D5B}" type="presParOf" srcId="{696109F0-A374-D44C-AABC-0B6DE60B9659}" destId="{40CEC611-7C68-B64B-BD8C-830FBB619877}" srcOrd="1" destOrd="0" presId="urn:microsoft.com/office/officeart/2005/8/layout/chevron1"/>
    <dgm:cxn modelId="{510B4C4F-EBD9-4125-89E2-FD17AA2395CA}" type="presParOf" srcId="{696109F0-A374-D44C-AABC-0B6DE60B9659}" destId="{336481E1-6018-8D4B-8BCE-5D043F03A346}" srcOrd="2" destOrd="0" presId="urn:microsoft.com/office/officeart/2005/8/layout/chevron1"/>
    <dgm:cxn modelId="{8253EC2B-C324-48D3-84BB-0E7AD1F98921}" type="presParOf" srcId="{696109F0-A374-D44C-AABC-0B6DE60B9659}" destId="{5B3AEA54-FE13-F94E-8E89-C53739B9B511}" srcOrd="3" destOrd="0" presId="urn:microsoft.com/office/officeart/2005/8/layout/chevron1"/>
    <dgm:cxn modelId="{FE35239C-6A01-45AC-BB84-770D429D03CD}" type="presParOf" srcId="{696109F0-A374-D44C-AABC-0B6DE60B9659}" destId="{19C0E57E-CE89-754D-9CB4-26A4BFEA0A7E}" srcOrd="4" destOrd="0" presId="urn:microsoft.com/office/officeart/2005/8/layout/chevron1"/>
    <dgm:cxn modelId="{847F9E8B-0E9F-4AD0-B049-65A8EB46CB74}" type="presParOf" srcId="{696109F0-A374-D44C-AABC-0B6DE60B9659}" destId="{61D9315A-FF5D-0A4E-931F-7528CC23B908}" srcOrd="5" destOrd="0" presId="urn:microsoft.com/office/officeart/2005/8/layout/chevron1"/>
    <dgm:cxn modelId="{57B438DE-01DA-4A24-8528-C190DB1EA721}" type="presParOf" srcId="{696109F0-A374-D44C-AABC-0B6DE60B9659}" destId="{FF72E724-8276-1743-B675-8123C7915AB0}" srcOrd="6" destOrd="0" presId="urn:microsoft.com/office/officeart/2005/8/layout/chevron1"/>
    <dgm:cxn modelId="{9CD23515-9F32-4C85-AE98-CEDC8B7F84F1}" type="presParOf" srcId="{696109F0-A374-D44C-AABC-0B6DE60B9659}" destId="{A9983EB9-09E8-F941-8FFB-2860A73ED477}" srcOrd="7" destOrd="0" presId="urn:microsoft.com/office/officeart/2005/8/layout/chevron1"/>
    <dgm:cxn modelId="{A4CE8186-1ECE-41B0-8F20-C81B727CA7A0}"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57365E-AD2C-6644-9CEA-DAECAA04A2D0}" type="doc">
      <dgm:prSet loTypeId="urn:microsoft.com/office/officeart/2005/8/layout/chevron1" loCatId="" qsTypeId="urn:microsoft.com/office/officeart/2005/8/quickstyle/simple5" qsCatId="simple" csTypeId="urn:microsoft.com/office/officeart/2005/8/colors/colorful3" csCatId="colorful" phldr="1"/>
      <dgm:spPr/>
    </dgm:pt>
    <dgm:pt modelId="{85B966FB-D558-CD48-BC1C-92FBDE71D727}">
      <dgm:prSet phldrT="[Text]"/>
      <dgm:spPr>
        <a:solidFill>
          <a:srgbClr val="F2F2F2"/>
        </a:solidFill>
      </dgm:spPr>
      <dgm:t>
        <a:bodyPr/>
        <a:lstStyle/>
        <a:p>
          <a:r>
            <a:rPr lang="en-US" dirty="0" smtClean="0"/>
            <a:t> </a:t>
          </a:r>
          <a:r>
            <a:rPr lang="en-US" altLang="ja-JP" dirty="0" smtClean="0"/>
            <a:t>I</a:t>
          </a:r>
          <a:endParaRPr lang="en-US" dirty="0"/>
        </a:p>
      </dgm:t>
    </dgm:pt>
    <dgm:pt modelId="{1CE3DB95-41E2-1A45-AB23-C8F2AF8A498F}" type="parTrans" cxnId="{25CAA0AA-08C5-0742-A00F-46EBFE3E2816}">
      <dgm:prSet/>
      <dgm:spPr/>
      <dgm:t>
        <a:bodyPr/>
        <a:lstStyle/>
        <a:p>
          <a:endParaRPr lang="en-US"/>
        </a:p>
      </dgm:t>
    </dgm:pt>
    <dgm:pt modelId="{1B758463-79BC-A543-A1EF-DE81562FF7A7}" type="sibTrans" cxnId="{25CAA0AA-08C5-0742-A00F-46EBFE3E2816}">
      <dgm:prSet/>
      <dgm:spPr/>
      <dgm:t>
        <a:bodyPr/>
        <a:lstStyle/>
        <a:p>
          <a:endParaRPr lang="en-US"/>
        </a:p>
      </dgm:t>
    </dgm:pt>
    <dgm:pt modelId="{8868B5B6-80E7-0244-91F9-27F7092CDADB}">
      <dgm:prSet phldrT="[Text]"/>
      <dgm:spPr/>
      <dgm:t>
        <a:bodyPr/>
        <a:lstStyle/>
        <a:p>
          <a:r>
            <a:rPr lang="en-US" smtClean="0"/>
            <a:t> </a:t>
          </a:r>
          <a:r>
            <a:rPr lang="en-US" altLang="ja-JP" smtClean="0"/>
            <a:t>II</a:t>
          </a:r>
          <a:endParaRPr lang="en-US" dirty="0"/>
        </a:p>
      </dgm:t>
    </dgm:pt>
    <dgm:pt modelId="{911E98FF-6C8D-C344-BC89-6A7403614B6B}" type="parTrans" cxnId="{B054D859-D30A-AD42-87C6-354F819C4717}">
      <dgm:prSet/>
      <dgm:spPr/>
      <dgm:t>
        <a:bodyPr/>
        <a:lstStyle/>
        <a:p>
          <a:endParaRPr lang="en-US"/>
        </a:p>
      </dgm:t>
    </dgm:pt>
    <dgm:pt modelId="{F92D57AF-40CC-9C4A-85E6-2334BE5106FA}" type="sibTrans" cxnId="{B054D859-D30A-AD42-87C6-354F819C4717}">
      <dgm:prSet/>
      <dgm:spPr/>
      <dgm:t>
        <a:bodyPr/>
        <a:lstStyle/>
        <a:p>
          <a:endParaRPr lang="en-US"/>
        </a:p>
      </dgm:t>
    </dgm:pt>
    <dgm:pt modelId="{765D0CE4-F837-7D4F-AD64-B00976360092}">
      <dgm:prSet phldrT="[Text]"/>
      <dgm:spPr>
        <a:solidFill>
          <a:srgbClr val="F2F2F2"/>
        </a:solidFill>
      </dgm:spPr>
      <dgm:t>
        <a:bodyPr/>
        <a:lstStyle/>
        <a:p>
          <a:r>
            <a:rPr lang="en-US" altLang="ja-JP" smtClean="0"/>
            <a:t>III</a:t>
          </a:r>
          <a:endParaRPr lang="en-US" dirty="0"/>
        </a:p>
      </dgm:t>
    </dgm:pt>
    <dgm:pt modelId="{4884F3A4-D0BF-2140-9C12-02C079A8E541}" type="parTrans" cxnId="{2536D146-5C1F-504E-9016-1093A320E3E1}">
      <dgm:prSet/>
      <dgm:spPr/>
      <dgm:t>
        <a:bodyPr/>
        <a:lstStyle/>
        <a:p>
          <a:endParaRPr lang="en-US"/>
        </a:p>
      </dgm:t>
    </dgm:pt>
    <dgm:pt modelId="{9B4961BA-7F0E-FA47-82C8-61C6A0E9528C}" type="sibTrans" cxnId="{2536D146-5C1F-504E-9016-1093A320E3E1}">
      <dgm:prSet/>
      <dgm:spPr/>
      <dgm:t>
        <a:bodyPr/>
        <a:lstStyle/>
        <a:p>
          <a:endParaRPr lang="en-US"/>
        </a:p>
      </dgm:t>
    </dgm:pt>
    <dgm:pt modelId="{D7FFB83D-74A1-D242-A8CC-13D1C82AB872}">
      <dgm:prSet phldrT="[Text]"/>
      <dgm:spPr>
        <a:solidFill>
          <a:srgbClr val="F2F2F2"/>
        </a:solidFill>
      </dgm:spPr>
      <dgm:t>
        <a:bodyPr/>
        <a:lstStyle/>
        <a:p>
          <a:r>
            <a:rPr lang="en-US" altLang="ja-JP" smtClean="0"/>
            <a:t>IV</a:t>
          </a:r>
          <a:endParaRPr lang="en-US" dirty="0"/>
        </a:p>
      </dgm:t>
    </dgm:pt>
    <dgm:pt modelId="{01C2547F-C07F-7846-B15B-CA24D1BB1DCA}" type="parTrans" cxnId="{6C47E94F-C062-7148-871B-7E44536FC848}">
      <dgm:prSet/>
      <dgm:spPr/>
      <dgm:t>
        <a:bodyPr/>
        <a:lstStyle/>
        <a:p>
          <a:endParaRPr lang="en-US"/>
        </a:p>
      </dgm:t>
    </dgm:pt>
    <dgm:pt modelId="{C1DE5EC1-A89B-6942-9566-D54DD9FD81A7}" type="sibTrans" cxnId="{6C47E94F-C062-7148-871B-7E44536FC848}">
      <dgm:prSet/>
      <dgm:spPr/>
      <dgm:t>
        <a:bodyPr/>
        <a:lstStyle/>
        <a:p>
          <a:endParaRPr lang="en-US"/>
        </a:p>
      </dgm:t>
    </dgm:pt>
    <dgm:pt modelId="{BCD2A529-1CF8-084B-BFD8-DB2F54E95785}">
      <dgm:prSet phldrT="[Text]"/>
      <dgm:spPr>
        <a:solidFill>
          <a:srgbClr val="F2F2F2"/>
        </a:solidFill>
      </dgm:spPr>
      <dgm:t>
        <a:bodyPr/>
        <a:lstStyle/>
        <a:p>
          <a:r>
            <a:rPr lang="en-US" altLang="ja-JP" smtClean="0"/>
            <a:t>V</a:t>
          </a:r>
          <a:endParaRPr lang="en-US" dirty="0"/>
        </a:p>
      </dgm:t>
    </dgm:pt>
    <dgm:pt modelId="{6403EE8D-9488-C64E-A85D-849A42CF3DF7}" type="parTrans" cxnId="{C5255ABE-0512-B546-9932-741FF3B3AB92}">
      <dgm:prSet/>
      <dgm:spPr/>
      <dgm:t>
        <a:bodyPr/>
        <a:lstStyle/>
        <a:p>
          <a:endParaRPr lang="en-US"/>
        </a:p>
      </dgm:t>
    </dgm:pt>
    <dgm:pt modelId="{9296C1F5-8490-A149-9310-0C1420BBF5EA}" type="sibTrans" cxnId="{C5255ABE-0512-B546-9932-741FF3B3AB92}">
      <dgm:prSet/>
      <dgm:spPr/>
      <dgm:t>
        <a:bodyPr/>
        <a:lstStyle/>
        <a:p>
          <a:endParaRPr lang="en-US"/>
        </a:p>
      </dgm:t>
    </dgm:pt>
    <dgm:pt modelId="{696109F0-A374-D44C-AABC-0B6DE60B9659}" type="pres">
      <dgm:prSet presAssocID="{4657365E-AD2C-6644-9CEA-DAECAA04A2D0}" presName="Name0" presStyleCnt="0">
        <dgm:presLayoutVars>
          <dgm:dir/>
          <dgm:animLvl val="lvl"/>
          <dgm:resizeHandles val="exact"/>
        </dgm:presLayoutVars>
      </dgm:prSet>
      <dgm:spPr/>
    </dgm:pt>
    <dgm:pt modelId="{9528CD29-FB6D-9C41-AA29-23ABDE84CD82}" type="pres">
      <dgm:prSet presAssocID="{85B966FB-D558-CD48-BC1C-92FBDE71D727}" presName="parTxOnly" presStyleLbl="node1" presStyleIdx="0" presStyleCnt="5">
        <dgm:presLayoutVars>
          <dgm:chMax val="0"/>
          <dgm:chPref val="0"/>
          <dgm:bulletEnabled val="1"/>
        </dgm:presLayoutVars>
      </dgm:prSet>
      <dgm:spPr/>
      <dgm:t>
        <a:bodyPr/>
        <a:lstStyle/>
        <a:p>
          <a:endParaRPr lang="en-US"/>
        </a:p>
      </dgm:t>
    </dgm:pt>
    <dgm:pt modelId="{40CEC611-7C68-B64B-BD8C-830FBB619877}" type="pres">
      <dgm:prSet presAssocID="{1B758463-79BC-A543-A1EF-DE81562FF7A7}" presName="parTxOnlySpace" presStyleCnt="0"/>
      <dgm:spPr/>
    </dgm:pt>
    <dgm:pt modelId="{336481E1-6018-8D4B-8BCE-5D043F03A346}" type="pres">
      <dgm:prSet presAssocID="{8868B5B6-80E7-0244-91F9-27F7092CDADB}" presName="parTxOnly" presStyleLbl="node1" presStyleIdx="1" presStyleCnt="5">
        <dgm:presLayoutVars>
          <dgm:chMax val="0"/>
          <dgm:chPref val="0"/>
          <dgm:bulletEnabled val="1"/>
        </dgm:presLayoutVars>
      </dgm:prSet>
      <dgm:spPr/>
      <dgm:t>
        <a:bodyPr/>
        <a:lstStyle/>
        <a:p>
          <a:endParaRPr lang="en-US"/>
        </a:p>
      </dgm:t>
    </dgm:pt>
    <dgm:pt modelId="{5B3AEA54-FE13-F94E-8E89-C53739B9B511}" type="pres">
      <dgm:prSet presAssocID="{F92D57AF-40CC-9C4A-85E6-2334BE5106FA}" presName="parTxOnlySpace" presStyleCnt="0"/>
      <dgm:spPr/>
    </dgm:pt>
    <dgm:pt modelId="{19C0E57E-CE89-754D-9CB4-26A4BFEA0A7E}" type="pres">
      <dgm:prSet presAssocID="{765D0CE4-F837-7D4F-AD64-B00976360092}" presName="parTxOnly" presStyleLbl="node1" presStyleIdx="2" presStyleCnt="5">
        <dgm:presLayoutVars>
          <dgm:chMax val="0"/>
          <dgm:chPref val="0"/>
          <dgm:bulletEnabled val="1"/>
        </dgm:presLayoutVars>
      </dgm:prSet>
      <dgm:spPr/>
      <dgm:t>
        <a:bodyPr/>
        <a:lstStyle/>
        <a:p>
          <a:endParaRPr lang="en-US"/>
        </a:p>
      </dgm:t>
    </dgm:pt>
    <dgm:pt modelId="{61D9315A-FF5D-0A4E-931F-7528CC23B908}" type="pres">
      <dgm:prSet presAssocID="{9B4961BA-7F0E-FA47-82C8-61C6A0E9528C}" presName="parTxOnlySpace" presStyleCnt="0"/>
      <dgm:spPr/>
    </dgm:pt>
    <dgm:pt modelId="{FF72E724-8276-1743-B675-8123C7915AB0}" type="pres">
      <dgm:prSet presAssocID="{D7FFB83D-74A1-D242-A8CC-13D1C82AB872}" presName="parTxOnly" presStyleLbl="node1" presStyleIdx="3" presStyleCnt="5">
        <dgm:presLayoutVars>
          <dgm:chMax val="0"/>
          <dgm:chPref val="0"/>
          <dgm:bulletEnabled val="1"/>
        </dgm:presLayoutVars>
      </dgm:prSet>
      <dgm:spPr/>
      <dgm:t>
        <a:bodyPr/>
        <a:lstStyle/>
        <a:p>
          <a:endParaRPr lang="en-US"/>
        </a:p>
      </dgm:t>
    </dgm:pt>
    <dgm:pt modelId="{A9983EB9-09E8-F941-8FFB-2860A73ED477}" type="pres">
      <dgm:prSet presAssocID="{C1DE5EC1-A89B-6942-9566-D54DD9FD81A7}" presName="parTxOnlySpace" presStyleCnt="0"/>
      <dgm:spPr/>
    </dgm:pt>
    <dgm:pt modelId="{3AB88BA1-0C37-3E41-A15C-CAC701B7A753}" type="pres">
      <dgm:prSet presAssocID="{BCD2A529-1CF8-084B-BFD8-DB2F54E95785}" presName="parTxOnly" presStyleLbl="node1" presStyleIdx="4" presStyleCnt="5">
        <dgm:presLayoutVars>
          <dgm:chMax val="0"/>
          <dgm:chPref val="0"/>
          <dgm:bulletEnabled val="1"/>
        </dgm:presLayoutVars>
      </dgm:prSet>
      <dgm:spPr/>
      <dgm:t>
        <a:bodyPr/>
        <a:lstStyle/>
        <a:p>
          <a:endParaRPr lang="en-US"/>
        </a:p>
      </dgm:t>
    </dgm:pt>
  </dgm:ptLst>
  <dgm:cxnLst>
    <dgm:cxn modelId="{C5255ABE-0512-B546-9932-741FF3B3AB92}" srcId="{4657365E-AD2C-6644-9CEA-DAECAA04A2D0}" destId="{BCD2A529-1CF8-084B-BFD8-DB2F54E95785}" srcOrd="4" destOrd="0" parTransId="{6403EE8D-9488-C64E-A85D-849A42CF3DF7}" sibTransId="{9296C1F5-8490-A149-9310-0C1420BBF5EA}"/>
    <dgm:cxn modelId="{2536D146-5C1F-504E-9016-1093A320E3E1}" srcId="{4657365E-AD2C-6644-9CEA-DAECAA04A2D0}" destId="{765D0CE4-F837-7D4F-AD64-B00976360092}" srcOrd="2" destOrd="0" parTransId="{4884F3A4-D0BF-2140-9C12-02C079A8E541}" sibTransId="{9B4961BA-7F0E-FA47-82C8-61C6A0E9528C}"/>
    <dgm:cxn modelId="{B054D859-D30A-AD42-87C6-354F819C4717}" srcId="{4657365E-AD2C-6644-9CEA-DAECAA04A2D0}" destId="{8868B5B6-80E7-0244-91F9-27F7092CDADB}" srcOrd="1" destOrd="0" parTransId="{911E98FF-6C8D-C344-BC89-6A7403614B6B}" sibTransId="{F92D57AF-40CC-9C4A-85E6-2334BE5106FA}"/>
    <dgm:cxn modelId="{88A81449-AB6A-4742-98AB-04F230B0149E}" type="presOf" srcId="{4657365E-AD2C-6644-9CEA-DAECAA04A2D0}" destId="{696109F0-A374-D44C-AABC-0B6DE60B9659}" srcOrd="0" destOrd="0" presId="urn:microsoft.com/office/officeart/2005/8/layout/chevron1"/>
    <dgm:cxn modelId="{25CAA0AA-08C5-0742-A00F-46EBFE3E2816}" srcId="{4657365E-AD2C-6644-9CEA-DAECAA04A2D0}" destId="{85B966FB-D558-CD48-BC1C-92FBDE71D727}" srcOrd="0" destOrd="0" parTransId="{1CE3DB95-41E2-1A45-AB23-C8F2AF8A498F}" sibTransId="{1B758463-79BC-A543-A1EF-DE81562FF7A7}"/>
    <dgm:cxn modelId="{6C47E94F-C062-7148-871B-7E44536FC848}" srcId="{4657365E-AD2C-6644-9CEA-DAECAA04A2D0}" destId="{D7FFB83D-74A1-D242-A8CC-13D1C82AB872}" srcOrd="3" destOrd="0" parTransId="{01C2547F-C07F-7846-B15B-CA24D1BB1DCA}" sibTransId="{C1DE5EC1-A89B-6942-9566-D54DD9FD81A7}"/>
    <dgm:cxn modelId="{2BFA5C9D-4283-43D9-9956-77349F0E258A}" type="presOf" srcId="{8868B5B6-80E7-0244-91F9-27F7092CDADB}" destId="{336481E1-6018-8D4B-8BCE-5D043F03A346}" srcOrd="0" destOrd="0" presId="urn:microsoft.com/office/officeart/2005/8/layout/chevron1"/>
    <dgm:cxn modelId="{1D7131A5-73D5-4881-B882-D1169CE7725D}" type="presOf" srcId="{85B966FB-D558-CD48-BC1C-92FBDE71D727}" destId="{9528CD29-FB6D-9C41-AA29-23ABDE84CD82}" srcOrd="0" destOrd="0" presId="urn:microsoft.com/office/officeart/2005/8/layout/chevron1"/>
    <dgm:cxn modelId="{41354E6A-8BAE-4450-BDDA-2760366EF99A}" type="presOf" srcId="{BCD2A529-1CF8-084B-BFD8-DB2F54E95785}" destId="{3AB88BA1-0C37-3E41-A15C-CAC701B7A753}" srcOrd="0" destOrd="0" presId="urn:microsoft.com/office/officeart/2005/8/layout/chevron1"/>
    <dgm:cxn modelId="{E50B7DB0-97C1-4ACB-9503-96205EB0AA1C}" type="presOf" srcId="{D7FFB83D-74A1-D242-A8CC-13D1C82AB872}" destId="{FF72E724-8276-1743-B675-8123C7915AB0}" srcOrd="0" destOrd="0" presId="urn:microsoft.com/office/officeart/2005/8/layout/chevron1"/>
    <dgm:cxn modelId="{B88C8B13-1DF2-4E2E-8BC6-AE6C1B0F79E6}" type="presOf" srcId="{765D0CE4-F837-7D4F-AD64-B00976360092}" destId="{19C0E57E-CE89-754D-9CB4-26A4BFEA0A7E}" srcOrd="0" destOrd="0" presId="urn:microsoft.com/office/officeart/2005/8/layout/chevron1"/>
    <dgm:cxn modelId="{7CE813C5-EEE5-41FE-8058-A57F09CEB535}" type="presParOf" srcId="{696109F0-A374-D44C-AABC-0B6DE60B9659}" destId="{9528CD29-FB6D-9C41-AA29-23ABDE84CD82}" srcOrd="0" destOrd="0" presId="urn:microsoft.com/office/officeart/2005/8/layout/chevron1"/>
    <dgm:cxn modelId="{D8BB4A72-C985-4B54-8301-C2D11E1A5F3A}" type="presParOf" srcId="{696109F0-A374-D44C-AABC-0B6DE60B9659}" destId="{40CEC611-7C68-B64B-BD8C-830FBB619877}" srcOrd="1" destOrd="0" presId="urn:microsoft.com/office/officeart/2005/8/layout/chevron1"/>
    <dgm:cxn modelId="{76EB4AC1-3491-468D-B3DA-0BC3CD1D6EF4}" type="presParOf" srcId="{696109F0-A374-D44C-AABC-0B6DE60B9659}" destId="{336481E1-6018-8D4B-8BCE-5D043F03A346}" srcOrd="2" destOrd="0" presId="urn:microsoft.com/office/officeart/2005/8/layout/chevron1"/>
    <dgm:cxn modelId="{2887D378-B8B8-48FB-98A6-3B324200392D}" type="presParOf" srcId="{696109F0-A374-D44C-AABC-0B6DE60B9659}" destId="{5B3AEA54-FE13-F94E-8E89-C53739B9B511}" srcOrd="3" destOrd="0" presId="urn:microsoft.com/office/officeart/2005/8/layout/chevron1"/>
    <dgm:cxn modelId="{C3E3AF55-F87F-4152-944E-EE7969057D1A}" type="presParOf" srcId="{696109F0-A374-D44C-AABC-0B6DE60B9659}" destId="{19C0E57E-CE89-754D-9CB4-26A4BFEA0A7E}" srcOrd="4" destOrd="0" presId="urn:microsoft.com/office/officeart/2005/8/layout/chevron1"/>
    <dgm:cxn modelId="{DCD9E327-C2AB-4DCC-911B-C23720A92FF0}" type="presParOf" srcId="{696109F0-A374-D44C-AABC-0B6DE60B9659}" destId="{61D9315A-FF5D-0A4E-931F-7528CC23B908}" srcOrd="5" destOrd="0" presId="urn:microsoft.com/office/officeart/2005/8/layout/chevron1"/>
    <dgm:cxn modelId="{713BA763-D8A1-472F-8645-878139809E06}" type="presParOf" srcId="{696109F0-A374-D44C-AABC-0B6DE60B9659}" destId="{FF72E724-8276-1743-B675-8123C7915AB0}" srcOrd="6" destOrd="0" presId="urn:microsoft.com/office/officeart/2005/8/layout/chevron1"/>
    <dgm:cxn modelId="{B116F14A-AEA2-460F-920D-6AF2C34BA5AF}" type="presParOf" srcId="{696109F0-A374-D44C-AABC-0B6DE60B9659}" destId="{A9983EB9-09E8-F941-8FFB-2860A73ED477}" srcOrd="7" destOrd="0" presId="urn:microsoft.com/office/officeart/2005/8/layout/chevron1"/>
    <dgm:cxn modelId="{F6B615D7-569E-4097-8537-83EAD564FDA2}" type="presParOf" srcId="{696109F0-A374-D44C-AABC-0B6DE60B9659}" destId="{3AB88BA1-0C37-3E41-A15C-CAC701B7A753}"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F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gradFill rotWithShape="0">
          <a:gsLst>
            <a:gs pos="0">
              <a:schemeClr val="accent3">
                <a:hueOff val="8437700"/>
                <a:satOff val="-12660"/>
                <a:lumOff val="-2059"/>
                <a:alphaOff val="0"/>
                <a:shade val="51000"/>
                <a:satMod val="130000"/>
              </a:schemeClr>
            </a:gs>
            <a:gs pos="80000">
              <a:schemeClr val="accent3">
                <a:hueOff val="8437700"/>
                <a:satOff val="-12660"/>
                <a:lumOff val="-2059"/>
                <a:alphaOff val="0"/>
                <a:shade val="93000"/>
                <a:satMod val="130000"/>
              </a:schemeClr>
            </a:gs>
            <a:gs pos="100000">
              <a:schemeClr val="accent3">
                <a:hueOff val="8437700"/>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dirty="0" smtClean="0"/>
            <a:t>V</a:t>
          </a:r>
          <a:endParaRPr lang="en-US" sz="1400" kern="1200" dirty="0"/>
        </a:p>
      </dsp:txBody>
      <dsp:txXfrm>
        <a:off x="2250171" y="123214"/>
        <a:ext cx="355185" cy="236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8CD29-FB6D-9C41-AA29-23ABDE84CD82}">
      <dsp:nvSpPr>
        <dsp:cNvPr id="0" name=""/>
        <dsp:cNvSpPr/>
      </dsp:nvSpPr>
      <dsp:spPr>
        <a:xfrm>
          <a:off x="665"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altLang="ja-JP" sz="1400" kern="1200" dirty="0" smtClean="0"/>
            <a:t>I</a:t>
          </a:r>
          <a:endParaRPr lang="en-US" sz="1400" kern="1200" dirty="0"/>
        </a:p>
      </dsp:txBody>
      <dsp:txXfrm>
        <a:off x="119060" y="123214"/>
        <a:ext cx="355185" cy="236790"/>
      </dsp:txXfrm>
    </dsp:sp>
    <dsp:sp modelId="{336481E1-6018-8D4B-8BCE-5D043F03A346}">
      <dsp:nvSpPr>
        <dsp:cNvPr id="0" name=""/>
        <dsp:cNvSpPr/>
      </dsp:nvSpPr>
      <dsp:spPr>
        <a:xfrm>
          <a:off x="533442" y="123214"/>
          <a:ext cx="591975" cy="236790"/>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mtClean="0"/>
            <a:t> </a:t>
          </a:r>
          <a:r>
            <a:rPr lang="en-US" altLang="ja-JP" sz="1400" kern="1200" smtClean="0"/>
            <a:t>II</a:t>
          </a:r>
          <a:endParaRPr lang="en-US" sz="1400" kern="1200" dirty="0"/>
        </a:p>
      </dsp:txBody>
      <dsp:txXfrm>
        <a:off x="651837" y="123214"/>
        <a:ext cx="355185" cy="236790"/>
      </dsp:txXfrm>
    </dsp:sp>
    <dsp:sp modelId="{19C0E57E-CE89-754D-9CB4-26A4BFEA0A7E}">
      <dsp:nvSpPr>
        <dsp:cNvPr id="0" name=""/>
        <dsp:cNvSpPr/>
      </dsp:nvSpPr>
      <dsp:spPr>
        <a:xfrm>
          <a:off x="1066220"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III</a:t>
          </a:r>
          <a:endParaRPr lang="en-US" sz="1400" kern="1200" dirty="0"/>
        </a:p>
      </dsp:txBody>
      <dsp:txXfrm>
        <a:off x="1184615" y="123214"/>
        <a:ext cx="355185" cy="236790"/>
      </dsp:txXfrm>
    </dsp:sp>
    <dsp:sp modelId="{FF72E724-8276-1743-B675-8123C7915AB0}">
      <dsp:nvSpPr>
        <dsp:cNvPr id="0" name=""/>
        <dsp:cNvSpPr/>
      </dsp:nvSpPr>
      <dsp:spPr>
        <a:xfrm>
          <a:off x="1598998"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IV</a:t>
          </a:r>
          <a:endParaRPr lang="en-US" sz="1400" kern="1200" dirty="0"/>
        </a:p>
      </dsp:txBody>
      <dsp:txXfrm>
        <a:off x="1717393" y="123214"/>
        <a:ext cx="355185" cy="236790"/>
      </dsp:txXfrm>
    </dsp:sp>
    <dsp:sp modelId="{3AB88BA1-0C37-3E41-A15C-CAC701B7A753}">
      <dsp:nvSpPr>
        <dsp:cNvPr id="0" name=""/>
        <dsp:cNvSpPr/>
      </dsp:nvSpPr>
      <dsp:spPr>
        <a:xfrm>
          <a:off x="2131776" y="123214"/>
          <a:ext cx="591975" cy="236790"/>
        </a:xfrm>
        <a:prstGeom prst="chevron">
          <a:avLst/>
        </a:prstGeom>
        <a:solidFill>
          <a:srgbClr val="F2F2F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altLang="ja-JP" sz="1400" kern="1200" smtClean="0"/>
            <a:t>V</a:t>
          </a:r>
          <a:endParaRPr lang="en-US" sz="1400" kern="1200" dirty="0"/>
        </a:p>
      </dsp:txBody>
      <dsp:txXfrm>
        <a:off x="2250171" y="123214"/>
        <a:ext cx="355185" cy="2367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0E535-F54C-4D7E-965F-CD5325054862}" type="datetimeFigureOut">
              <a:rPr lang="en-US" smtClean="0"/>
              <a:t>3/2/17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809CC-9D14-4F19-8450-C04C34EA2590}" type="slidenum">
              <a:rPr lang="en-US" smtClean="0"/>
              <a:t>‹#›</a:t>
            </a:fld>
            <a:endParaRPr lang="en-US"/>
          </a:p>
        </p:txBody>
      </p:sp>
    </p:spTree>
    <p:extLst>
      <p:ext uri="{BB962C8B-B14F-4D97-AF65-F5344CB8AC3E}">
        <p14:creationId xmlns:p14="http://schemas.microsoft.com/office/powerpoint/2010/main" val="289587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cs.fas.harvard.edu/files/ocs/files/phd_resume_cover_letters.pdf?m=1438112283" TargetMode="External"/><Relationship Id="rId4" Type="http://schemas.openxmlformats.org/officeDocument/2006/relationships/hyperlink" Target="http://ocs.yale.edu/content/resumes" TargetMode="External"/><Relationship Id="rId5" Type="http://schemas.openxmlformats.org/officeDocument/2006/relationships/hyperlink" Target="http://ocs.yale.edu/content/cover-letters"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Easier definition: Consultants are hired by businesses to solve complex business problems that they don’t have the expertise or time to solve themselves!</a:t>
            </a:r>
            <a:endParaRPr lang="en-US" dirty="0" smtClean="0"/>
          </a:p>
          <a:p>
            <a:endParaRPr lang="en-US" dirty="0" smtClean="0"/>
          </a:p>
          <a:p>
            <a:r>
              <a:rPr lang="en-US" dirty="0" smtClean="0"/>
              <a:t>-</a:t>
            </a:r>
            <a:r>
              <a:rPr lang="ja-JP" altLang="en-US" dirty="0" smtClean="0"/>
              <a:t> </a:t>
            </a:r>
            <a:r>
              <a:rPr lang="en-US" dirty="0" smtClean="0"/>
              <a:t>a former YGCC member</a:t>
            </a:r>
            <a:r>
              <a:rPr lang="en-US" baseline="0" dirty="0" smtClean="0"/>
              <a:t> who now works in the Cleveland office of McKinsey</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3</a:t>
            </a:fld>
            <a:endParaRPr lang="en-US"/>
          </a:p>
        </p:txBody>
      </p:sp>
    </p:spTree>
    <p:extLst>
      <p:ext uri="{BB962C8B-B14F-4D97-AF65-F5344CB8AC3E}">
        <p14:creationId xmlns:p14="http://schemas.microsoft.com/office/powerpoint/2010/main" val="396143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Demonstrate the same qualities as in previous sections. Leadership</a:t>
            </a:r>
            <a:r>
              <a:rPr lang="en-US" baseline="0" dirty="0" smtClean="0"/>
              <a:t> Teamwork Impact</a:t>
            </a:r>
          </a:p>
          <a:p>
            <a:endParaRPr lang="en-US" baseline="0" dirty="0" smtClean="0"/>
          </a:p>
          <a:p>
            <a:r>
              <a:rPr lang="en-US" baseline="0" dirty="0" smtClean="0"/>
              <a:t>Skills – highlight if unusual or difficult to obtain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12</a:t>
            </a:fld>
            <a:endParaRPr lang="en-US"/>
          </a:p>
        </p:txBody>
      </p:sp>
    </p:spTree>
    <p:extLst>
      <p:ext uri="{BB962C8B-B14F-4D97-AF65-F5344CB8AC3E}">
        <p14:creationId xmlns:p14="http://schemas.microsoft.com/office/powerpoint/2010/main" val="131290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Demonstrate the same qualities as in previous sections. Leadership</a:t>
            </a:r>
            <a:r>
              <a:rPr lang="en-US" baseline="0" dirty="0" smtClean="0"/>
              <a:t> Teamwork Impact</a:t>
            </a:r>
          </a:p>
          <a:p>
            <a:endParaRPr lang="en-US" baseline="0" dirty="0" smtClean="0"/>
          </a:p>
          <a:p>
            <a:r>
              <a:rPr lang="en-US" baseline="0" dirty="0" smtClean="0"/>
              <a:t>Skills – highlight if unusual or difficult to obtain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13</a:t>
            </a:fld>
            <a:endParaRPr lang="en-US"/>
          </a:p>
        </p:txBody>
      </p:sp>
    </p:spTree>
    <p:extLst>
      <p:ext uri="{BB962C8B-B14F-4D97-AF65-F5344CB8AC3E}">
        <p14:creationId xmlns:p14="http://schemas.microsoft.com/office/powerpoint/2010/main" val="131290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http://mashable.com/2013/11/11/resume-robots/#mB32br45saqV</a:t>
            </a:r>
          </a:p>
          <a:p>
            <a:r>
              <a:rPr lang="en-US" smtClean="0"/>
              <a:t>https://resumegenius.com/blog/applicant-tracking-systems-resume-keyword-help</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14</a:t>
            </a:fld>
            <a:endParaRPr lang="en-US"/>
          </a:p>
        </p:txBody>
      </p:sp>
    </p:spTree>
    <p:extLst>
      <p:ext uri="{BB962C8B-B14F-4D97-AF65-F5344CB8AC3E}">
        <p14:creationId xmlns:p14="http://schemas.microsoft.com/office/powerpoint/2010/main" val="268752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-remember to</a:t>
            </a:r>
            <a:r>
              <a:rPr lang="en-US" baseline="0" dirty="0" smtClean="0"/>
              <a:t> sign up for email lists for the big firm publications!</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18</a:t>
            </a:fld>
            <a:endParaRPr lang="en-US"/>
          </a:p>
        </p:txBody>
      </p:sp>
    </p:spTree>
    <p:extLst>
      <p:ext uri="{BB962C8B-B14F-4D97-AF65-F5344CB8AC3E}">
        <p14:creationId xmlns:p14="http://schemas.microsoft.com/office/powerpoint/2010/main" val="188375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en-US" sz="1200" i="1" dirty="0" smtClean="0">
                <a:cs typeface="Arial"/>
                <a:hlinkClick r:id="rId3"/>
              </a:rPr>
              <a:t>http://ocs.fas.harvard.edu/files/ocs/files/phd_resume_cover_letters.pdf?m=1438112283</a:t>
            </a:r>
            <a:r>
              <a:rPr lang="en-US" sz="1200" i="1" dirty="0" smtClean="0">
                <a:cs typeface="Arial"/>
              </a:rPr>
              <a:t/>
            </a:r>
            <a:br>
              <a:rPr lang="en-US" sz="1200" i="1" dirty="0" smtClean="0">
                <a:cs typeface="Arial"/>
              </a:rPr>
            </a:br>
            <a:endParaRPr lang="en-US" sz="1200" i="1" dirty="0" smtClean="0">
              <a:cs typeface="Arial"/>
            </a:endParaRPr>
          </a:p>
          <a:p>
            <a:pPr algn="l"/>
            <a:r>
              <a:rPr lang="en-US" sz="1200" i="1" dirty="0" smtClean="0">
                <a:cs typeface="Arial"/>
                <a:hlinkClick r:id="rId4"/>
              </a:rPr>
              <a:t>http://ocs.yale.edu/content/resumes</a:t>
            </a:r>
            <a:endParaRPr lang="en-US" sz="1200" i="1" dirty="0" smtClean="0">
              <a:cs typeface="Arial"/>
            </a:endParaRPr>
          </a:p>
          <a:p>
            <a:pPr algn="l"/>
            <a:r>
              <a:rPr lang="en-US" sz="1200" i="1" dirty="0" smtClean="0">
                <a:cs typeface="Arial"/>
                <a:hlinkClick r:id="rId5"/>
              </a:rPr>
              <a:t>http://ocs.yale.edu/content/cover-letters</a:t>
            </a:r>
            <a:endParaRPr lang="en-US" sz="1200" i="1" dirty="0" smtClean="0">
              <a:cs typeface="Arial"/>
            </a:endParaRPr>
          </a:p>
          <a:p>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19</a:t>
            </a:fld>
            <a:endParaRPr lang="en-US"/>
          </a:p>
        </p:txBody>
      </p:sp>
    </p:spTree>
    <p:extLst>
      <p:ext uri="{BB962C8B-B14F-4D97-AF65-F5344CB8AC3E}">
        <p14:creationId xmlns:p14="http://schemas.microsoft.com/office/powerpoint/2010/main" val="29036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http://mashable.com/2013/11/11/resume-robots/#mB32br45saqV</a:t>
            </a:r>
          </a:p>
          <a:p>
            <a:r>
              <a:rPr lang="en-US" smtClean="0"/>
              <a:t>https://resumegenius.com/blog/applicant-tracking-systems-resume-keyword-help</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4</a:t>
            </a:fld>
            <a:endParaRPr lang="en-US"/>
          </a:p>
        </p:txBody>
      </p:sp>
    </p:spTree>
    <p:extLst>
      <p:ext uri="{BB962C8B-B14F-4D97-AF65-F5344CB8AC3E}">
        <p14:creationId xmlns:p14="http://schemas.microsoft.com/office/powerpoint/2010/main" val="291580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Screen</a:t>
            </a:r>
            <a:r>
              <a:rPr lang="en-US" baseline="0" dirty="0" smtClean="0"/>
              <a:t> 1) I deserve a second look by HR / Recruiter</a:t>
            </a:r>
          </a:p>
          <a:p>
            <a:r>
              <a:rPr lang="en-US" baseline="0" dirty="0" smtClean="0"/>
              <a:t>Screen 2) I deserve an interview, look at all these achievements and skills</a:t>
            </a:r>
          </a:p>
          <a:p>
            <a:r>
              <a:rPr lang="en-US" baseline="0" dirty="0" smtClean="0"/>
              <a:t>Step 3) I deserve a job, ask me about these</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5</a:t>
            </a:fld>
            <a:endParaRPr lang="en-US"/>
          </a:p>
        </p:txBody>
      </p:sp>
    </p:spTree>
    <p:extLst>
      <p:ext uri="{BB962C8B-B14F-4D97-AF65-F5344CB8AC3E}">
        <p14:creationId xmlns:p14="http://schemas.microsoft.com/office/powerpoint/2010/main" val="89407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Screen</a:t>
            </a:r>
            <a:r>
              <a:rPr lang="en-US" baseline="0" dirty="0" smtClean="0"/>
              <a:t> 1) I deserve a second look by HR / Recruiter</a:t>
            </a:r>
          </a:p>
          <a:p>
            <a:r>
              <a:rPr lang="en-US" baseline="0" dirty="0" smtClean="0"/>
              <a:t>Screen 2) I deserve an interview, look at all these achievements and skills</a:t>
            </a:r>
          </a:p>
          <a:p>
            <a:r>
              <a:rPr lang="en-US" baseline="0" dirty="0" smtClean="0"/>
              <a:t>Step 3) I deserve a job, ask me about these</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6</a:t>
            </a:fld>
            <a:endParaRPr lang="en-US"/>
          </a:p>
        </p:txBody>
      </p:sp>
    </p:spTree>
    <p:extLst>
      <p:ext uri="{BB962C8B-B14F-4D97-AF65-F5344CB8AC3E}">
        <p14:creationId xmlns:p14="http://schemas.microsoft.com/office/powerpoint/2010/main" val="8940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Stick to a common font like Times New Roman or Ariel, and avoid text boxes, underlining, or shading. Font size should be between 10 and 12 point, and kept consistent throughout the document. Margins should be equal all the way around the page, and should be at least three quarters of an inch in size.</a:t>
            </a:r>
          </a:p>
          <a:p>
            <a:endParaRPr lang="en-US" sz="1200" b="0" i="0" u="sng"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Ref: Harvard OCS-GSAS resume &amp; </a:t>
            </a:r>
            <a:r>
              <a:rPr lang="en-US" sz="1200" b="0" i="0" u="sng" strike="noStrike" kern="1200" baseline="0" dirty="0" err="1" smtClean="0">
                <a:solidFill>
                  <a:schemeClr val="tx1"/>
                </a:solidFill>
                <a:latin typeface="+mn-lt"/>
                <a:ea typeface="+mn-ea"/>
                <a:cs typeface="+mn-cs"/>
              </a:rPr>
              <a:t>coverletter</a:t>
            </a:r>
            <a:endParaRPr lang="en-US" u="sng" dirty="0"/>
          </a:p>
        </p:txBody>
      </p:sp>
      <p:sp>
        <p:nvSpPr>
          <p:cNvPr id="4" name="Slide Number Placeholder 3"/>
          <p:cNvSpPr>
            <a:spLocks noGrp="1"/>
          </p:cNvSpPr>
          <p:nvPr>
            <p:ph type="sldNum" sz="quarter" idx="10"/>
          </p:nvPr>
        </p:nvSpPr>
        <p:spPr/>
        <p:txBody>
          <a:bodyPr/>
          <a:lstStyle/>
          <a:p>
            <a:fld id="{B4F8D3EE-5C78-F34A-875C-A658D7F38AD6}" type="slidenum">
              <a:rPr lang="en-US" smtClean="0"/>
              <a:t>7</a:t>
            </a:fld>
            <a:endParaRPr lang="en-US"/>
          </a:p>
        </p:txBody>
      </p:sp>
    </p:spTree>
    <p:extLst>
      <p:ext uri="{BB962C8B-B14F-4D97-AF65-F5344CB8AC3E}">
        <p14:creationId xmlns:p14="http://schemas.microsoft.com/office/powerpoint/2010/main" val="209401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Stick to a common font like Times New Roman or Ariel, and avoid text boxes, underlining, or shading. Font size should be between 10 and 12 point, and kept consistent throughout the document. Margins should be equal all the way around the page, and should be at least three quarters of an inch in size.</a:t>
            </a:r>
          </a:p>
          <a:p>
            <a:endParaRPr lang="en-US" sz="1200" b="0" i="0" u="sng"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Ref: Harvard OCS-GSAS resume &amp; </a:t>
            </a:r>
            <a:r>
              <a:rPr lang="en-US" sz="1200" b="0" i="0" u="sng" strike="noStrike" kern="1200" baseline="0" dirty="0" err="1" smtClean="0">
                <a:solidFill>
                  <a:schemeClr val="tx1"/>
                </a:solidFill>
                <a:latin typeface="+mn-lt"/>
                <a:ea typeface="+mn-ea"/>
                <a:cs typeface="+mn-cs"/>
              </a:rPr>
              <a:t>coverletter</a:t>
            </a:r>
            <a:endParaRPr lang="en-US" u="sng" dirty="0"/>
          </a:p>
        </p:txBody>
      </p:sp>
      <p:sp>
        <p:nvSpPr>
          <p:cNvPr id="4" name="Slide Number Placeholder 3"/>
          <p:cNvSpPr>
            <a:spLocks noGrp="1"/>
          </p:cNvSpPr>
          <p:nvPr>
            <p:ph type="sldNum" sz="quarter" idx="10"/>
          </p:nvPr>
        </p:nvSpPr>
        <p:spPr/>
        <p:txBody>
          <a:bodyPr/>
          <a:lstStyle/>
          <a:p>
            <a:fld id="{B4F8D3EE-5C78-F34A-875C-A658D7F38AD6}" type="slidenum">
              <a:rPr lang="en-US" smtClean="0"/>
              <a:t>8</a:t>
            </a:fld>
            <a:endParaRPr lang="en-US"/>
          </a:p>
        </p:txBody>
      </p:sp>
    </p:spTree>
    <p:extLst>
      <p:ext uri="{BB962C8B-B14F-4D97-AF65-F5344CB8AC3E}">
        <p14:creationId xmlns:p14="http://schemas.microsoft.com/office/powerpoint/2010/main" val="209401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http://mashable.com/2013/11/11/resume-robots/#mB32br45saqV</a:t>
            </a:r>
          </a:p>
          <a:p>
            <a:r>
              <a:rPr lang="en-US" smtClean="0"/>
              <a:t>https://resumegenius.com/blog/applicant-tracking-systems-resume-keyword-help</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9</a:t>
            </a:fld>
            <a:endParaRPr lang="en-US"/>
          </a:p>
        </p:txBody>
      </p:sp>
    </p:spTree>
    <p:extLst>
      <p:ext uri="{BB962C8B-B14F-4D97-AF65-F5344CB8AC3E}">
        <p14:creationId xmlns:p14="http://schemas.microsoft.com/office/powerpoint/2010/main" val="268752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http://mashable.com/2013/11/11/resume-robots/#mB32br45saqV</a:t>
            </a:r>
          </a:p>
          <a:p>
            <a:r>
              <a:rPr lang="en-US" smtClean="0"/>
              <a:t>https://resumegenius.com/blog/applicant-tracking-systems-resume-keyword-help</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10</a:t>
            </a:fld>
            <a:endParaRPr lang="en-US"/>
          </a:p>
        </p:txBody>
      </p:sp>
    </p:spTree>
    <p:extLst>
      <p:ext uri="{BB962C8B-B14F-4D97-AF65-F5344CB8AC3E}">
        <p14:creationId xmlns:p14="http://schemas.microsoft.com/office/powerpoint/2010/main" val="268752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http://mashable.com/2013/11/11/resume-robots/#mB32br45saqV</a:t>
            </a:r>
          </a:p>
          <a:p>
            <a:r>
              <a:rPr lang="en-US" smtClean="0"/>
              <a:t>https://resumegenius.com/blog/applicant-tracking-systems-resume-keyword-help</a:t>
            </a:r>
            <a:endParaRPr lang="en-US" dirty="0"/>
          </a:p>
        </p:txBody>
      </p:sp>
      <p:sp>
        <p:nvSpPr>
          <p:cNvPr id="4" name="Slide Number Placeholder 3"/>
          <p:cNvSpPr>
            <a:spLocks noGrp="1"/>
          </p:cNvSpPr>
          <p:nvPr>
            <p:ph type="sldNum" sz="quarter" idx="10"/>
          </p:nvPr>
        </p:nvSpPr>
        <p:spPr/>
        <p:txBody>
          <a:bodyPr/>
          <a:lstStyle/>
          <a:p>
            <a:fld id="{810FB3C6-0A7B-6B4E-AA35-CBF5C25A6361}" type="slidenum">
              <a:rPr lang="en-US" smtClean="0"/>
              <a:pPr/>
              <a:t>11</a:t>
            </a:fld>
            <a:endParaRPr lang="en-US"/>
          </a:p>
        </p:txBody>
      </p:sp>
    </p:spTree>
    <p:extLst>
      <p:ext uri="{BB962C8B-B14F-4D97-AF65-F5344CB8AC3E}">
        <p14:creationId xmlns:p14="http://schemas.microsoft.com/office/powerpoint/2010/main" val="407334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F3779B-9085-437C-A152-BCE0A5B05E1C}"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300814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3779B-9085-437C-A152-BCE0A5B05E1C}"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124878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3779B-9085-437C-A152-BCE0A5B05E1C}"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421056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3779B-9085-437C-A152-BCE0A5B05E1C}"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141743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3779B-9085-437C-A152-BCE0A5B05E1C}"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307933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F3779B-9085-437C-A152-BCE0A5B05E1C}"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980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F3779B-9085-437C-A152-BCE0A5B05E1C}" type="datetimeFigureOut">
              <a:rPr lang="en-US" smtClean="0"/>
              <a:t>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124145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F3779B-9085-437C-A152-BCE0A5B05E1C}" type="datetimeFigureOut">
              <a:rPr lang="en-US" smtClean="0"/>
              <a:t>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345916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3779B-9085-437C-A152-BCE0A5B05E1C}" type="datetimeFigureOut">
              <a:rPr lang="en-US" smtClean="0"/>
              <a:t>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229032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3779B-9085-437C-A152-BCE0A5B05E1C}"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42354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3779B-9085-437C-A152-BCE0A5B05E1C}"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D0E02-FF32-41CA-86E9-A0EFFEEBC2C0}" type="slidenum">
              <a:rPr lang="en-US" smtClean="0"/>
              <a:t>‹#›</a:t>
            </a:fld>
            <a:endParaRPr lang="en-US"/>
          </a:p>
        </p:txBody>
      </p:sp>
    </p:spTree>
    <p:extLst>
      <p:ext uri="{BB962C8B-B14F-4D97-AF65-F5344CB8AC3E}">
        <p14:creationId xmlns:p14="http://schemas.microsoft.com/office/powerpoint/2010/main" val="42401870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3779B-9085-437C-A152-BCE0A5B05E1C}" type="datetimeFigureOut">
              <a:rPr lang="en-US" smtClean="0"/>
              <a:t>3/2/17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D0E02-FF32-41CA-86E9-A0EFFEEBC2C0}" type="slidenum">
              <a:rPr lang="en-US" smtClean="0"/>
              <a:t>‹#›</a:t>
            </a:fld>
            <a:endParaRPr lang="en-US"/>
          </a:p>
        </p:txBody>
      </p:sp>
    </p:spTree>
    <p:extLst>
      <p:ext uri="{BB962C8B-B14F-4D97-AF65-F5344CB8AC3E}">
        <p14:creationId xmlns:p14="http://schemas.microsoft.com/office/powerpoint/2010/main" val="373785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10.xml"/><Relationship Id="rId5" Type="http://schemas.openxmlformats.org/officeDocument/2006/relationships/diagramLayout" Target="../diagrams/layout10.xml"/><Relationship Id="rId6" Type="http://schemas.openxmlformats.org/officeDocument/2006/relationships/diagramQuickStyle" Target="../diagrams/quickStyle10.xml"/><Relationship Id="rId7" Type="http://schemas.openxmlformats.org/officeDocument/2006/relationships/diagramColors" Target="../diagrams/colors10.xml"/><Relationship Id="rId8"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diagramData" Target="../diagrams/data14.xml"/><Relationship Id="rId7" Type="http://schemas.openxmlformats.org/officeDocument/2006/relationships/diagramLayout" Target="../diagrams/layout14.xml"/><Relationship Id="rId8" Type="http://schemas.openxmlformats.org/officeDocument/2006/relationships/diagramQuickStyle" Target="../diagrams/quickStyle14.xml"/><Relationship Id="rId9" Type="http://schemas.openxmlformats.org/officeDocument/2006/relationships/diagramColors" Target="../diagrams/colors14.xml"/><Relationship Id="rId10"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1" Type="http://schemas.openxmlformats.org/officeDocument/2006/relationships/hyperlink" Target="https://beam.stanford.edu/sites/default/files/stanford_cg15-161.pdf" TargetMode="External"/><Relationship Id="rId12" Type="http://schemas.openxmlformats.org/officeDocument/2006/relationships/hyperlink" Target="http://www.vpul.upenn.edu/careerservices/undergrad/resumes.php%23sample" TargetMode="External"/><Relationship Id="rId13" Type="http://schemas.openxmlformats.org/officeDocument/2006/relationships/hyperlink" Target="https://gecd.mit.edu/sites/default/files/jobs/files/sample-resumes.pdf" TargetMode="External"/><Relationship Id="rId14" Type="http://schemas.openxmlformats.org/officeDocument/2006/relationships/hyperlink" Target="http://www.tuck.dartmouth.edu/uploads/admitted/2013_2014TuckResumeGuide.pd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emf"/><Relationship Id="rId4" Type="http://schemas.openxmlformats.org/officeDocument/2006/relationships/diagramData" Target="../diagrams/data17.xml"/><Relationship Id="rId5" Type="http://schemas.openxmlformats.org/officeDocument/2006/relationships/diagramLayout" Target="../diagrams/layout17.xml"/><Relationship Id="rId6" Type="http://schemas.openxmlformats.org/officeDocument/2006/relationships/diagramQuickStyle" Target="../diagrams/quickStyle17.xml"/><Relationship Id="rId7" Type="http://schemas.openxmlformats.org/officeDocument/2006/relationships/diagramColors" Target="../diagrams/colors17.xml"/><Relationship Id="rId8" Type="http://schemas.microsoft.com/office/2007/relationships/diagramDrawing" Target="../diagrams/drawing17.xml"/><Relationship Id="rId9" Type="http://schemas.openxmlformats.org/officeDocument/2006/relationships/hyperlink" Target="http://ocs.fas.harvard.edu/files/ocs/files/hes-resume-cover-letter-guide.pdf" TargetMode="External"/><Relationship Id="rId10" Type="http://schemas.openxmlformats.org/officeDocument/2006/relationships/hyperlink" Target="https://www.gsb.stanford.edu/alumni/career-resources/job-search/resumes-cover-lett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7.gif"/><Relationship Id="rId13" Type="http://schemas.openxmlformats.org/officeDocument/2006/relationships/image" Target="../media/image8.gif"/><Relationship Id="rId14" Type="http://schemas.openxmlformats.org/officeDocument/2006/relationships/image" Target="../media/image9.png"/><Relationship Id="rId15" Type="http://schemas.openxmlformats.org/officeDocument/2006/relationships/image" Target="../media/image10.jpeg"/><Relationship Id="rId1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4.png"/><Relationship Id="rId10"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alphaModFix amt="10000"/>
            <a:extLst>
              <a:ext uri="{28A0092B-C50C-407E-A947-70E740481C1C}">
                <a14:useLocalDpi xmlns:a14="http://schemas.microsoft.com/office/drawing/2010/main"/>
              </a:ext>
            </a:extLst>
          </a:blip>
          <a:srcRect/>
          <a:stretch/>
        </p:blipFill>
        <p:spPr>
          <a:xfrm>
            <a:off x="0" y="7"/>
            <a:ext cx="9144000" cy="6857999"/>
          </a:xfrm>
          <a:prstGeom prst="rect">
            <a:avLst/>
          </a:prstGeom>
        </p:spPr>
      </p:pic>
      <p:sp>
        <p:nvSpPr>
          <p:cNvPr id="4" name="Snip Diagonal Corner Rectangle 3"/>
          <p:cNvSpPr/>
          <p:nvPr/>
        </p:nvSpPr>
        <p:spPr>
          <a:xfrm>
            <a:off x="119717" y="368307"/>
            <a:ext cx="8905875" cy="2225159"/>
          </a:xfrm>
          <a:prstGeom prst="snip2DiagRect">
            <a:avLst/>
          </a:prstGeom>
          <a:solidFill>
            <a:srgbClr val="000066"/>
          </a:solidFill>
          <a:ln>
            <a:noFill/>
          </a:ln>
          <a:effectLst/>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sp>
        <p:nvSpPr>
          <p:cNvPr id="5" name="Title 1"/>
          <p:cNvSpPr txBox="1">
            <a:spLocks/>
          </p:cNvSpPr>
          <p:nvPr/>
        </p:nvSpPr>
        <p:spPr>
          <a:xfrm>
            <a:off x="574675" y="701373"/>
            <a:ext cx="8147453" cy="1470025"/>
          </a:xfrm>
          <a:prstGeom prst="rect">
            <a:avLst/>
          </a:prstGeom>
        </p:spPr>
        <p:txBody>
          <a:bodyPr vert="horz" lIns="91365" tIns="45683" rIns="91365" bIns="45683"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Avenir LT Std 65 Medium" panose="020B0603020203020204" pitchFamily="34" charset="0"/>
                <a:cs typeface="Arial"/>
              </a:rPr>
              <a:t>Welcome to the YGCC’s </a:t>
            </a:r>
          </a:p>
          <a:p>
            <a:r>
              <a:rPr lang="en-US" sz="3600" b="1" cap="all" dirty="0" smtClean="0">
                <a:solidFill>
                  <a:schemeClr val="bg1"/>
                </a:solidFill>
                <a:latin typeface="Avenir LT Std 65 Medium" panose="020B0603020203020204" pitchFamily="34" charset="0"/>
                <a:cs typeface="Arial"/>
              </a:rPr>
              <a:t>201</a:t>
            </a:r>
            <a:r>
              <a:rPr lang="en-US" altLang="ja-JP" sz="3600" b="1" cap="all" dirty="0" smtClean="0">
                <a:solidFill>
                  <a:schemeClr val="bg1"/>
                </a:solidFill>
                <a:latin typeface="Avenir LT Std 65 Medium" panose="020B0603020203020204" pitchFamily="34" charset="0"/>
                <a:cs typeface="Arial"/>
              </a:rPr>
              <a:t>7</a:t>
            </a:r>
            <a:r>
              <a:rPr lang="en-US" sz="3600" b="1" cap="all" dirty="0" smtClean="0">
                <a:solidFill>
                  <a:schemeClr val="bg1"/>
                </a:solidFill>
                <a:latin typeface="Avenir LT Std 65 Medium" panose="020B0603020203020204" pitchFamily="34" charset="0"/>
                <a:cs typeface="Arial"/>
              </a:rPr>
              <a:t> </a:t>
            </a:r>
            <a:r>
              <a:rPr lang="en-US" sz="3600" b="1" cap="all" dirty="0">
                <a:solidFill>
                  <a:schemeClr val="bg1"/>
                </a:solidFill>
                <a:latin typeface="Avenir LT Std 65 Medium" panose="020B0603020203020204" pitchFamily="34" charset="0"/>
                <a:cs typeface="Arial"/>
              </a:rPr>
              <a:t>Resume workshop</a:t>
            </a:r>
          </a:p>
        </p:txBody>
      </p:sp>
      <p:sp>
        <p:nvSpPr>
          <p:cNvPr id="9" name="Rectangle 8"/>
          <p:cNvSpPr/>
          <p:nvPr/>
        </p:nvSpPr>
        <p:spPr>
          <a:xfrm>
            <a:off x="3476625" y="2703300"/>
            <a:ext cx="5492751" cy="646319"/>
          </a:xfrm>
          <a:prstGeom prst="rect">
            <a:avLst/>
          </a:prstGeom>
        </p:spPr>
        <p:txBody>
          <a:bodyPr wrap="square" lIns="91365" tIns="45683" rIns="91365" bIns="45683">
            <a:spAutoFit/>
          </a:bodyPr>
          <a:lstStyle/>
          <a:p>
            <a:pPr algn="r"/>
            <a:r>
              <a:rPr lang="en-US" dirty="0" smtClean="0">
                <a:latin typeface="Avenir LT Std 65 Medium" panose="020B0603020203020204" pitchFamily="34" charset="0"/>
                <a:cs typeface="Arial"/>
              </a:rPr>
              <a:t>Yale Graduate Student Consulting Club (YGCC)</a:t>
            </a:r>
          </a:p>
          <a:p>
            <a:pPr algn="r"/>
            <a:r>
              <a:rPr lang="en-US" dirty="0" err="1">
                <a:latin typeface="Avenir LT Std 65 Medium" panose="020B0603020203020204" pitchFamily="34" charset="0"/>
                <a:cs typeface="Arial"/>
              </a:rPr>
              <a:t>www.yalegradstudentconsulting.org</a:t>
            </a:r>
            <a:endParaRPr lang="en-US" dirty="0">
              <a:latin typeface="Avenir LT Std 65 Medium" panose="020B0603020203020204" pitchFamily="34" charset="0"/>
              <a:cs typeface="Arial"/>
            </a:endParaRPr>
          </a:p>
        </p:txBody>
      </p:sp>
      <p:pic>
        <p:nvPicPr>
          <p:cNvPr id="3" name="Picture 2"/>
          <p:cNvPicPr>
            <a:picLocks noChangeAspect="1"/>
          </p:cNvPicPr>
          <p:nvPr/>
        </p:nvPicPr>
        <p:blipFill>
          <a:blip r:embed="rId3"/>
          <a:stretch>
            <a:fillRect/>
          </a:stretch>
        </p:blipFill>
        <p:spPr>
          <a:xfrm rot="16200000">
            <a:off x="7541137" y="5248058"/>
            <a:ext cx="654180" cy="2565705"/>
          </a:xfrm>
          <a:prstGeom prst="rect">
            <a:avLst/>
          </a:prstGeom>
        </p:spPr>
      </p:pic>
      <p:sp>
        <p:nvSpPr>
          <p:cNvPr id="2" name="TextBox 1"/>
          <p:cNvSpPr txBox="1"/>
          <p:nvPr/>
        </p:nvSpPr>
        <p:spPr>
          <a:xfrm>
            <a:off x="3011687" y="4381615"/>
            <a:ext cx="2393604" cy="430887"/>
          </a:xfrm>
          <a:prstGeom prst="rect">
            <a:avLst/>
          </a:prstGeom>
          <a:noFill/>
        </p:spPr>
        <p:txBody>
          <a:bodyPr wrap="none" rtlCol="0">
            <a:spAutoFit/>
          </a:bodyPr>
          <a:lstStyle/>
          <a:p>
            <a:r>
              <a:rPr lang="en-US" sz="2200" b="1" dirty="0" smtClean="0">
                <a:latin typeface="Avenir LT Std 65 Medium" panose="020B0603020203020204" pitchFamily="34" charset="0"/>
              </a:rPr>
              <a:t>Date: </a:t>
            </a:r>
            <a:r>
              <a:rPr lang="en-US" sz="2200" dirty="0" smtClean="0">
                <a:latin typeface="Avenir LT Std 65 Medium" panose="020B0603020203020204" pitchFamily="34" charset="0"/>
              </a:rPr>
              <a:t>2017-02-14</a:t>
            </a:r>
          </a:p>
        </p:txBody>
      </p:sp>
    </p:spTree>
    <p:extLst>
      <p:ext uri="{BB962C8B-B14F-4D97-AF65-F5344CB8AC3E}">
        <p14:creationId xmlns:p14="http://schemas.microsoft.com/office/powerpoint/2010/main" val="22310074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II. </a:t>
            </a:r>
            <a:r>
              <a:rPr lang="en-US" sz="2900" dirty="0" smtClean="0">
                <a:latin typeface="Avenir LT Std 65 Medium" panose="020B0603020203020204" pitchFamily="34" charset="0"/>
                <a:cs typeface="Arial"/>
              </a:rPr>
              <a:t>Sections – Academic</a:t>
            </a:r>
            <a:endParaRPr lang="en-US" sz="2900" dirty="0">
              <a:latin typeface="Avenir LT Std 65 Medium" panose="020B0603020203020204" pitchFamily="34" charset="0"/>
              <a:cs typeface="Arial"/>
            </a:endParaRPr>
          </a:p>
        </p:txBody>
      </p:sp>
      <p:graphicFrame>
        <p:nvGraphicFramePr>
          <p:cNvPr id="58" name="Diagram 57"/>
          <p:cNvGraphicFramePr/>
          <p:nvPr>
            <p:extLst>
              <p:ext uri="{D42A27DB-BD31-4B8C-83A1-F6EECF244321}">
                <p14:modId xmlns:p14="http://schemas.microsoft.com/office/powerpoint/2010/main" val="1756337920"/>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457200" y="868537"/>
            <a:ext cx="8686800" cy="5234312"/>
          </a:xfrm>
        </p:spPr>
        <p:txBody>
          <a:bodyPr>
            <a:normAutofit/>
          </a:bodyPr>
          <a:lstStyle/>
          <a:p>
            <a:pPr marL="0" indent="-67827">
              <a:buNone/>
            </a:pPr>
            <a:r>
              <a:rPr lang="en-US" sz="2400" b="1" dirty="0" smtClean="0">
                <a:solidFill>
                  <a:schemeClr val="tx2">
                    <a:lumMod val="60000"/>
                    <a:lumOff val="40000"/>
                  </a:schemeClr>
                </a:solidFill>
                <a:latin typeface="Avenir LT Std 65 Medium" panose="020B0603020203020204" pitchFamily="34" charset="0"/>
                <a:cs typeface="Arial"/>
              </a:rPr>
              <a:t>Goal: Relate your research</a:t>
            </a:r>
          </a:p>
          <a:p>
            <a:pPr marL="0" indent="-67827">
              <a:buNone/>
            </a:pPr>
            <a:endParaRPr lang="en-US" sz="1200" dirty="0">
              <a:latin typeface="Avenir LT Std 65 Medium" panose="020B0603020203020204" pitchFamily="34" charset="0"/>
              <a:cs typeface="Arial"/>
            </a:endParaRPr>
          </a:p>
          <a:p>
            <a:pPr marL="615921" lvl="1" indent="-342900">
              <a:buFont typeface="Wingdings" panose="05000000000000000000" pitchFamily="2" charset="2"/>
              <a:buChar char="v"/>
            </a:pPr>
            <a:r>
              <a:rPr lang="en-US" sz="2400" dirty="0" smtClean="0">
                <a:latin typeface="Avenir LT Std 65 Medium" panose="020B0603020203020204" pitchFamily="34" charset="0"/>
                <a:cs typeface="Arial"/>
              </a:rPr>
              <a:t>Impact (Research topic)</a:t>
            </a:r>
          </a:p>
          <a:p>
            <a:pPr marL="1015692" lvl="2" indent="-342900">
              <a:buFont typeface="Arial" panose="020B0604020202020204" pitchFamily="34" charset="0"/>
              <a:buChar char="•"/>
            </a:pPr>
            <a:r>
              <a:rPr lang="en-US" sz="2000" dirty="0" smtClean="0">
                <a:solidFill>
                  <a:srgbClr val="FF0000"/>
                </a:solidFill>
                <a:latin typeface="Avenir LT Std 65 Medium" panose="020B0603020203020204" pitchFamily="34" charset="0"/>
                <a:cs typeface="Arial"/>
              </a:rPr>
              <a:t>Avoid jargon!</a:t>
            </a:r>
          </a:p>
          <a:p>
            <a:pPr marL="1015692" lvl="2" indent="-342900">
              <a:buFont typeface="Arial" panose="020B0604020202020204" pitchFamily="34" charset="0"/>
              <a:buChar char="•"/>
            </a:pPr>
            <a:r>
              <a:rPr lang="en-US" sz="2000" dirty="0" smtClean="0">
                <a:latin typeface="Avenir LT Std 65 Medium" panose="020B0603020203020204" pitchFamily="34" charset="0"/>
                <a:cs typeface="Arial"/>
              </a:rPr>
              <a:t>Think of research as an end goal to the public (how could your research </a:t>
            </a:r>
            <a:r>
              <a:rPr lang="en-US" sz="2000" smtClean="0">
                <a:latin typeface="Avenir LT Std 65 Medium" panose="020B0603020203020204" pitchFamily="34" charset="0"/>
                <a:cs typeface="Arial"/>
              </a:rPr>
              <a:t>inform/help society?)</a:t>
            </a:r>
            <a:endParaRPr lang="en-US" sz="2000" dirty="0" smtClean="0">
              <a:latin typeface="Avenir LT Std 65 Medium" panose="020B0603020203020204" pitchFamily="34" charset="0"/>
              <a:cs typeface="Arial"/>
            </a:endParaRPr>
          </a:p>
          <a:p>
            <a:pPr marL="1015692" lvl="2" indent="-342900">
              <a:buFont typeface="Arial" panose="020B0604020202020204" pitchFamily="34" charset="0"/>
              <a:buChar char="•"/>
            </a:pPr>
            <a:endParaRPr lang="en-US" sz="1400" dirty="0" smtClean="0">
              <a:latin typeface="Avenir LT Std 65 Medium" panose="020B0603020203020204" pitchFamily="34" charset="0"/>
              <a:cs typeface="Arial"/>
            </a:endParaRPr>
          </a:p>
          <a:p>
            <a:pPr marL="615921" lvl="1" indent="-342900">
              <a:buFont typeface="Wingdings" panose="05000000000000000000" pitchFamily="2" charset="2"/>
              <a:buChar char="v"/>
            </a:pPr>
            <a:r>
              <a:rPr lang="en-US" sz="2400" dirty="0" smtClean="0">
                <a:latin typeface="Avenir LT Std 65 Medium" panose="020B0603020203020204" pitchFamily="34" charset="0"/>
                <a:cs typeface="Arial"/>
              </a:rPr>
              <a:t>Examples </a:t>
            </a:r>
            <a:endParaRPr lang="en-US" sz="2400" dirty="0">
              <a:latin typeface="Avenir LT Std 65 Medium" panose="020B0603020203020204" pitchFamily="34" charset="0"/>
              <a:cs typeface="Arial"/>
            </a:endParaRPr>
          </a:p>
          <a:p>
            <a:pPr marL="1015692" lvl="2" indent="-342900"/>
            <a:r>
              <a:rPr lang="en-US" sz="2000" dirty="0" smtClean="0">
                <a:latin typeface="Avenir LT Std 65 Medium" panose="020B0603020203020204" pitchFamily="34" charset="0"/>
                <a:cs typeface="Arial"/>
              </a:rPr>
              <a:t>Managed </a:t>
            </a:r>
            <a:r>
              <a:rPr lang="en-US" sz="2000" dirty="0">
                <a:latin typeface="Avenir LT Std 65 Medium" panose="020B0603020203020204" pitchFamily="34" charset="0"/>
                <a:cs typeface="Arial"/>
              </a:rPr>
              <a:t>a group of researchers that led to publication in Nature Immunology</a:t>
            </a:r>
          </a:p>
          <a:p>
            <a:pPr marL="1015692" lvl="2" indent="-342900"/>
            <a:r>
              <a:rPr lang="en-US" sz="2000" dirty="0" smtClean="0">
                <a:latin typeface="Avenir LT Std 65 Medium" panose="020B0603020203020204" pitchFamily="34" charset="0"/>
                <a:cs typeface="Arial"/>
              </a:rPr>
              <a:t>Collaborated with researchers from Korea and Spain to investigate bacteria driven inflammation</a:t>
            </a:r>
          </a:p>
          <a:p>
            <a:pPr marL="1015692" lvl="2" indent="-342900"/>
            <a:r>
              <a:rPr lang="en-US" sz="2000" dirty="0">
                <a:latin typeface="Avenir LT Std 65 Medium" panose="020B0603020203020204" pitchFamily="34" charset="0"/>
                <a:cs typeface="Arial"/>
              </a:rPr>
              <a:t>Research protein making machinery as potential novel anti-parasitic drug target</a:t>
            </a:r>
          </a:p>
          <a:p>
            <a:pPr marL="1015692" lvl="2" indent="-342900"/>
            <a:endParaRPr lang="en-US" dirty="0" smtClean="0">
              <a:latin typeface="Avenir LT Std 65 Medium" panose="020B0603020203020204" pitchFamily="34" charset="0"/>
              <a:cs typeface="Arial"/>
            </a:endParaRPr>
          </a:p>
          <a:p>
            <a:pPr marL="1015971" lvl="2" indent="-342900">
              <a:buFont typeface="Wingdings" panose="05000000000000000000" pitchFamily="2" charset="2"/>
              <a:buChar char="v"/>
            </a:pPr>
            <a:endParaRPr lang="en-US" sz="2000" dirty="0">
              <a:latin typeface="Avenir LT Std 65 Medium" panose="020B0603020203020204" pitchFamily="34" charset="0"/>
              <a:cs typeface="Arial"/>
            </a:endParaRPr>
          </a:p>
          <a:p>
            <a:pPr marL="0" indent="-67827">
              <a:buNone/>
            </a:pPr>
            <a:endParaRPr lang="en-US" sz="2200" dirty="0" smtClean="0">
              <a:latin typeface="Avenir LT Std 65 Medium" panose="020B0603020203020204" pitchFamily="34" charset="0"/>
              <a:cs typeface="Arial"/>
            </a:endParaRPr>
          </a:p>
          <a:p>
            <a:pPr marL="0" indent="-67827">
              <a:buNone/>
            </a:pPr>
            <a:endParaRPr lang="en-US" sz="2200" dirty="0">
              <a:latin typeface="Avenir LT Std 65 Medium" panose="020B0603020203020204" pitchFamily="34" charset="0"/>
              <a:cs typeface="Arial"/>
            </a:endParaRPr>
          </a:p>
        </p:txBody>
      </p:sp>
    </p:spTree>
    <p:extLst>
      <p:ext uri="{BB962C8B-B14F-4D97-AF65-F5344CB8AC3E}">
        <p14:creationId xmlns:p14="http://schemas.microsoft.com/office/powerpoint/2010/main" val="2492265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0"/>
                                  </p:iterate>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 Sections – Leadership/Business Experience</a:t>
            </a:r>
            <a:endParaRPr lang="en-US" sz="2900" dirty="0">
              <a:latin typeface="Avenir LT Std 65 Medium" panose="020B0603020203020204" pitchFamily="34" charset="0"/>
              <a:cs typeface="Arial"/>
            </a:endParaRPr>
          </a:p>
        </p:txBody>
      </p:sp>
      <p:graphicFrame>
        <p:nvGraphicFramePr>
          <p:cNvPr id="58" name="Diagram 57"/>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
          </p:nvPr>
        </p:nvSpPr>
        <p:spPr>
          <a:xfrm>
            <a:off x="457200" y="868537"/>
            <a:ext cx="8382000" cy="5227463"/>
          </a:xfrm>
        </p:spPr>
        <p:txBody>
          <a:bodyPr>
            <a:normAutofit fontScale="85000" lnSpcReduction="10000"/>
          </a:bodyPr>
          <a:lstStyle/>
          <a:p>
            <a:pPr marL="0" indent="-67827">
              <a:buNone/>
            </a:pPr>
            <a:r>
              <a:rPr lang="en-US" sz="2400" b="1" dirty="0" smtClean="0">
                <a:solidFill>
                  <a:schemeClr val="tx2">
                    <a:lumMod val="60000"/>
                    <a:lumOff val="40000"/>
                  </a:schemeClr>
                </a:solidFill>
                <a:latin typeface="Avenir LT Std 65 Medium" panose="020B0603020203020204" pitchFamily="34" charset="0"/>
                <a:cs typeface="Arial"/>
              </a:rPr>
              <a:t>Goal: Demonstrate your ability to impact positive change</a:t>
            </a:r>
          </a:p>
          <a:p>
            <a:pPr marL="0" indent="-67827">
              <a:buNone/>
            </a:pPr>
            <a:endParaRPr lang="en-US" sz="1000" dirty="0">
              <a:latin typeface="Avenir LT Std 65 Medium" panose="020B0603020203020204" pitchFamily="34" charset="0"/>
              <a:cs typeface="Arial"/>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Key Ideas:</a:t>
            </a:r>
          </a:p>
          <a:p>
            <a:pPr marL="1015692" lvl="2" indent="-342900"/>
            <a:r>
              <a:rPr lang="en-US" sz="2000" dirty="0" smtClean="0">
                <a:latin typeface="Avenir LT Std 65 Medium" panose="020B0603020203020204" pitchFamily="34" charset="0"/>
              </a:rPr>
              <a:t>Quantitative metrics, numbers (ex. $ raised or under budget, club members, etc.)</a:t>
            </a:r>
          </a:p>
          <a:p>
            <a:pPr marL="1015692" lvl="2" indent="-342900"/>
            <a:r>
              <a:rPr lang="en-US" sz="2000" dirty="0" smtClean="0">
                <a:latin typeface="Avenir LT Std 65 Medium" panose="020B0603020203020204" pitchFamily="34" charset="0"/>
              </a:rPr>
              <a:t>Positive change (ex. increase in attendance, decrease waste, etc.)</a:t>
            </a:r>
          </a:p>
          <a:p>
            <a:pPr marL="1015692" lvl="2" indent="-342900"/>
            <a:r>
              <a:rPr lang="en-US" sz="2000" dirty="0" smtClean="0">
                <a:latin typeface="Avenir LT Std 65 Medium" panose="020B0603020203020204" pitchFamily="34" charset="0"/>
              </a:rPr>
              <a:t>Working with diverse set of people</a:t>
            </a:r>
          </a:p>
          <a:p>
            <a:pPr marL="1015692" lvl="2" indent="-342900"/>
            <a:endParaRPr lang="en-US" sz="1100" dirty="0" smtClean="0">
              <a:latin typeface="Avenir LT Std 65 Medium" panose="020B0603020203020204" pitchFamily="34" charset="0"/>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Leadership</a:t>
            </a:r>
          </a:p>
          <a:p>
            <a:pPr marL="1015692" lvl="2" indent="-342900">
              <a:buFont typeface="Arial" panose="020B0604020202020204" pitchFamily="34" charset="0"/>
              <a:buChar char="•"/>
            </a:pPr>
            <a:r>
              <a:rPr lang="en-US" sz="2000" dirty="0" smtClean="0">
                <a:solidFill>
                  <a:srgbClr val="FF0000"/>
                </a:solidFill>
                <a:latin typeface="Avenir LT Std 65 Medium" panose="020B0603020203020204" pitchFamily="34" charset="0"/>
              </a:rPr>
              <a:t>Title is less important than impact</a:t>
            </a:r>
          </a:p>
          <a:p>
            <a:pPr marL="1015692" lvl="2" indent="-342900">
              <a:buFont typeface="Arial" panose="020B0604020202020204" pitchFamily="34" charset="0"/>
              <a:buChar char="•"/>
            </a:pPr>
            <a:r>
              <a:rPr lang="en-US" sz="2000" dirty="0" smtClean="0">
                <a:latin typeface="Avenir LT Std 65 Medium" panose="020B0603020203020204" pitchFamily="34" charset="0"/>
              </a:rPr>
              <a:t>Ex. Managed a budget of $5,000 for seminars encouraging science education with an audience of 1,000</a:t>
            </a:r>
            <a:endParaRPr lang="en-US" sz="2000" dirty="0" smtClean="0">
              <a:solidFill>
                <a:srgbClr val="FF0000"/>
              </a:solidFill>
              <a:latin typeface="Avenir LT Std 65 Medium" panose="020B0603020203020204" pitchFamily="34" charset="0"/>
            </a:endParaRPr>
          </a:p>
          <a:p>
            <a:pPr marL="1015692" lvl="2" indent="-342900">
              <a:buFont typeface="Arial" panose="020B0604020202020204" pitchFamily="34" charset="0"/>
              <a:buChar char="•"/>
            </a:pPr>
            <a:endParaRPr lang="en-US" sz="1000" dirty="0" smtClean="0">
              <a:latin typeface="Avenir LT Std 65 Medium" panose="020B0603020203020204" pitchFamily="34" charset="0"/>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Teamwork</a:t>
            </a:r>
          </a:p>
          <a:p>
            <a:pPr marL="1015692" lvl="2" indent="-342900">
              <a:buFont typeface="Arial" panose="020B0604020202020204" pitchFamily="34" charset="0"/>
              <a:buChar char="•"/>
            </a:pPr>
            <a:r>
              <a:rPr lang="en-US" sz="2000" dirty="0" smtClean="0">
                <a:latin typeface="Avenir LT Std 65 Medium" panose="020B0603020203020204" pitchFamily="34" charset="0"/>
              </a:rPr>
              <a:t>Created an innovative career development program with a team of PhDs, MBAs, and MPHs leading to 50 confirmed job offers</a:t>
            </a:r>
          </a:p>
          <a:p>
            <a:pPr marL="1015692" lvl="2" indent="-342900">
              <a:buFont typeface="Arial" panose="020B0604020202020204" pitchFamily="34" charset="0"/>
              <a:buChar char="•"/>
            </a:pPr>
            <a:endParaRPr lang="en-US" sz="1000" dirty="0">
              <a:latin typeface="Avenir LT Std 65 Medium" panose="020B0603020203020204" pitchFamily="34" charset="0"/>
              <a:cs typeface="Arial"/>
            </a:endParaRPr>
          </a:p>
          <a:p>
            <a:pPr marL="730221" lvl="1" indent="-457200">
              <a:buFont typeface="Wingdings" panose="05000000000000000000" pitchFamily="2" charset="2"/>
              <a:buChar char="v"/>
            </a:pPr>
            <a:r>
              <a:rPr lang="en-US" sz="2600" dirty="0" smtClean="0">
                <a:latin typeface="Avenir LT Std 65 Medium" panose="020B0603020203020204" pitchFamily="34" charset="0"/>
                <a:cs typeface="Arial"/>
              </a:rPr>
              <a:t>Business Interest</a:t>
            </a:r>
          </a:p>
          <a:p>
            <a:pPr marL="1129992" lvl="2" indent="-457200">
              <a:buFont typeface="Arial" panose="020B0604020202020204" pitchFamily="34" charset="0"/>
              <a:buChar char="•"/>
            </a:pPr>
            <a:r>
              <a:rPr lang="en-US" sz="2000" dirty="0" smtClean="0">
                <a:latin typeface="Avenir LT Std 65 Medium" panose="020B0603020203020204" pitchFamily="34" charset="0"/>
                <a:cs typeface="Arial"/>
              </a:rPr>
              <a:t>Analyzed coffee market for a start-up to create a marketing strategy</a:t>
            </a:r>
          </a:p>
          <a:p>
            <a:pPr marL="1129992" lvl="2" indent="-457200">
              <a:buFont typeface="Arial" panose="020B0604020202020204" pitchFamily="34" charset="0"/>
              <a:buChar char="•"/>
            </a:pPr>
            <a:endParaRPr lang="en-US" sz="1000" dirty="0" smtClean="0">
              <a:latin typeface="Avenir LT Std 65 Medium" panose="020B0603020203020204" pitchFamily="34" charset="0"/>
              <a:cs typeface="Arial"/>
            </a:endParaRPr>
          </a:p>
          <a:p>
            <a:pPr marL="0" indent="-67827">
              <a:buNone/>
            </a:pPr>
            <a:endParaRPr lang="en-US" sz="2200" dirty="0" smtClean="0">
              <a:latin typeface="Avenir LT Std 65 Medium" panose="020B0603020203020204" pitchFamily="34" charset="0"/>
              <a:cs typeface="Arial"/>
            </a:endParaRPr>
          </a:p>
          <a:p>
            <a:pPr marL="0" indent="-67827">
              <a:buNone/>
            </a:pPr>
            <a:endParaRPr lang="en-US" sz="2200" dirty="0">
              <a:latin typeface="Avenir LT Std 65 Medium" panose="020B0603020203020204" pitchFamily="34" charset="0"/>
              <a:cs typeface="Arial"/>
            </a:endParaRPr>
          </a:p>
        </p:txBody>
      </p:sp>
    </p:spTree>
    <p:extLst>
      <p:ext uri="{BB962C8B-B14F-4D97-AF65-F5344CB8AC3E}">
        <p14:creationId xmlns:p14="http://schemas.microsoft.com/office/powerpoint/2010/main" val="3115998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584058"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 Sections – Skills/</a:t>
            </a:r>
            <a:r>
              <a:rPr lang="en-US" sz="2900" dirty="0" err="1" smtClean="0">
                <a:latin typeface="Avenir LT Std 65 Medium" panose="020B0603020203020204" pitchFamily="34" charset="0"/>
                <a:cs typeface="Arial"/>
              </a:rPr>
              <a:t>Extracurriculars</a:t>
            </a:r>
            <a:r>
              <a:rPr lang="en-US" sz="2900" dirty="0" smtClean="0">
                <a:latin typeface="Avenir LT Std 65 Medium" panose="020B0603020203020204" pitchFamily="34" charset="0"/>
                <a:cs typeface="Arial"/>
              </a:rPr>
              <a:t>/Interests</a:t>
            </a:r>
            <a:endParaRPr lang="en-US" sz="2900" dirty="0">
              <a:latin typeface="Avenir LT Std 65 Medium" panose="020B0603020203020204" pitchFamily="34" charset="0"/>
              <a:cs typeface="Arial"/>
            </a:endParaRPr>
          </a:p>
        </p:txBody>
      </p:sp>
      <p:graphicFrame>
        <p:nvGraphicFramePr>
          <p:cNvPr id="58" name="Diagram 57"/>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
          </p:nvPr>
        </p:nvSpPr>
        <p:spPr>
          <a:xfrm>
            <a:off x="457200" y="868537"/>
            <a:ext cx="8686800" cy="4830093"/>
          </a:xfrm>
        </p:spPr>
        <p:txBody>
          <a:bodyPr>
            <a:normAutofit/>
          </a:bodyPr>
          <a:lstStyle/>
          <a:p>
            <a:pPr marL="0" indent="-67827">
              <a:buNone/>
            </a:pPr>
            <a:r>
              <a:rPr lang="en-US" sz="2400" b="1" dirty="0" smtClean="0">
                <a:solidFill>
                  <a:schemeClr val="tx2">
                    <a:lumMod val="60000"/>
                    <a:lumOff val="40000"/>
                  </a:schemeClr>
                </a:solidFill>
                <a:latin typeface="Avenir LT Std 65 Medium" panose="020B0603020203020204" pitchFamily="34" charset="0"/>
                <a:cs typeface="Arial"/>
              </a:rPr>
              <a:t>Goal: Show individuality</a:t>
            </a:r>
          </a:p>
          <a:p>
            <a:pPr marL="0" indent="-67827">
              <a:buNone/>
            </a:pPr>
            <a:endParaRPr lang="en-US" sz="1200" dirty="0">
              <a:latin typeface="Avenir LT Std 65 Medium" panose="020B0603020203020204" pitchFamily="34" charset="0"/>
              <a:cs typeface="Arial"/>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Hobbies</a:t>
            </a:r>
          </a:p>
          <a:p>
            <a:pPr marL="1015692" lvl="2" indent="-342900">
              <a:buFont typeface="Arial" panose="020B0604020202020204" pitchFamily="34" charset="0"/>
              <a:buChar char="•"/>
            </a:pPr>
            <a:r>
              <a:rPr lang="en-US" sz="2000" dirty="0" smtClean="0">
                <a:latin typeface="Avenir LT Std 65 Medium" panose="020B0603020203020204" pitchFamily="34" charset="0"/>
              </a:rPr>
              <a:t>Event planner for 4 campus wide events, department recruitment organizer, award winning debater</a:t>
            </a:r>
          </a:p>
          <a:p>
            <a:pPr marL="1015692" lvl="2" indent="-342900">
              <a:buFont typeface="Arial" panose="020B0604020202020204" pitchFamily="34" charset="0"/>
              <a:buChar char="•"/>
            </a:pPr>
            <a:r>
              <a:rPr lang="en-US" sz="2000" dirty="0" smtClean="0">
                <a:latin typeface="Avenir LT Std 65 Medium" panose="020B0603020203020204" pitchFamily="34" charset="0"/>
              </a:rPr>
              <a:t>Amateur beer brewer, chess champion, running</a:t>
            </a:r>
          </a:p>
          <a:p>
            <a:pPr marL="1015692" lvl="2" indent="-342900">
              <a:buFont typeface="Arial" panose="020B0604020202020204" pitchFamily="34" charset="0"/>
              <a:buChar char="•"/>
            </a:pPr>
            <a:endParaRPr lang="en-US" sz="2000" dirty="0" smtClean="0">
              <a:latin typeface="Avenir LT Std 65 Medium" panose="020B0603020203020204" pitchFamily="34" charset="0"/>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Skills</a:t>
            </a:r>
          </a:p>
          <a:p>
            <a:pPr marL="958542" lvl="2" indent="-285750"/>
            <a:r>
              <a:rPr lang="en-US" sz="2000" dirty="0" smtClean="0">
                <a:latin typeface="Avenir LT Std 65 Medium" panose="020B0603020203020204" pitchFamily="34" charset="0"/>
                <a:cs typeface="Arial"/>
              </a:rPr>
              <a:t>CFA level II, PYTHON, French (fluent)</a:t>
            </a:r>
            <a:endParaRPr lang="en-US" sz="2000" dirty="0">
              <a:latin typeface="Avenir LT Std 65 Medium" panose="020B0603020203020204" pitchFamily="34" charset="0"/>
              <a:cs typeface="Arial"/>
            </a:endParaRPr>
          </a:p>
          <a:p>
            <a:pPr marL="0" indent="-67827">
              <a:buNone/>
            </a:pPr>
            <a:endParaRPr lang="en-US" sz="2200" dirty="0" smtClean="0">
              <a:latin typeface="Avenir LT Std 65 Medium" panose="020B0603020203020204" pitchFamily="34" charset="0"/>
              <a:cs typeface="Arial"/>
            </a:endParaRPr>
          </a:p>
          <a:p>
            <a:pPr marL="0" indent="-67827">
              <a:buNone/>
            </a:pPr>
            <a:endParaRPr lang="en-US" sz="2200" dirty="0">
              <a:latin typeface="Avenir LT Std 65 Medium" panose="020B0603020203020204" pitchFamily="34" charset="0"/>
              <a:cs typeface="Arial"/>
            </a:endParaRPr>
          </a:p>
        </p:txBody>
      </p:sp>
    </p:spTree>
    <p:extLst>
      <p:ext uri="{BB962C8B-B14F-4D97-AF65-F5344CB8AC3E}">
        <p14:creationId xmlns:p14="http://schemas.microsoft.com/office/powerpoint/2010/main" val="40772995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584058"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 Sections – Publications???</a:t>
            </a:r>
            <a:endParaRPr lang="en-US" sz="2900" dirty="0">
              <a:latin typeface="Avenir LT Std 65 Medium" panose="020B0603020203020204" pitchFamily="34" charset="0"/>
              <a:cs typeface="Arial"/>
            </a:endParaRPr>
          </a:p>
        </p:txBody>
      </p:sp>
      <p:graphicFrame>
        <p:nvGraphicFramePr>
          <p:cNvPr id="58" name="Diagram 57"/>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
          </p:nvPr>
        </p:nvSpPr>
        <p:spPr>
          <a:xfrm>
            <a:off x="457200" y="868537"/>
            <a:ext cx="8686800" cy="4830093"/>
          </a:xfrm>
        </p:spPr>
        <p:txBody>
          <a:bodyPr>
            <a:normAutofit/>
          </a:bodyPr>
          <a:lstStyle/>
          <a:p>
            <a:pPr marL="0" indent="-67827">
              <a:buNone/>
            </a:pPr>
            <a:r>
              <a:rPr lang="en-US" sz="2400" b="1" dirty="0" smtClean="0">
                <a:solidFill>
                  <a:schemeClr val="tx2">
                    <a:lumMod val="60000"/>
                    <a:lumOff val="40000"/>
                  </a:schemeClr>
                </a:solidFill>
                <a:latin typeface="Avenir LT Std 65 Medium" panose="020B0603020203020204" pitchFamily="34" charset="0"/>
                <a:cs typeface="Arial"/>
              </a:rPr>
              <a:t>List publications only if it will be appreciated</a:t>
            </a:r>
          </a:p>
          <a:p>
            <a:pPr marL="0" indent="-67827">
              <a:buNone/>
            </a:pPr>
            <a:endParaRPr lang="en-US" sz="1200" dirty="0">
              <a:latin typeface="Avenir LT Std 65 Medium" panose="020B0603020203020204" pitchFamily="34" charset="0"/>
              <a:cs typeface="Arial"/>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High visibility brands</a:t>
            </a:r>
          </a:p>
          <a:p>
            <a:pPr marL="1015692" lvl="2" indent="-342900">
              <a:buFont typeface="Arial" panose="020B0604020202020204" pitchFamily="34" charset="0"/>
              <a:buChar char="•"/>
            </a:pPr>
            <a:r>
              <a:rPr lang="en-US" sz="2000" dirty="0" smtClean="0">
                <a:latin typeface="Avenir LT Std 65 Medium" panose="020B0603020203020204" pitchFamily="34" charset="0"/>
              </a:rPr>
              <a:t>Journals: Science, Nature, Cell</a:t>
            </a:r>
          </a:p>
          <a:p>
            <a:pPr marL="1015692" lvl="2" indent="-342900">
              <a:buFont typeface="Arial" panose="020B0604020202020204" pitchFamily="34" charset="0"/>
              <a:buChar char="•"/>
            </a:pPr>
            <a:r>
              <a:rPr lang="en-US" sz="2000" dirty="0" smtClean="0">
                <a:latin typeface="Avenir LT Std 65 Medium" panose="020B0603020203020204" pitchFamily="34" charset="0"/>
              </a:rPr>
              <a:t>Associated with well-known press releases, topical events, etc.</a:t>
            </a:r>
          </a:p>
          <a:p>
            <a:pPr marL="1015692" lvl="2" indent="-342900">
              <a:buFont typeface="Arial" panose="020B0604020202020204" pitchFamily="34" charset="0"/>
              <a:buChar char="•"/>
            </a:pPr>
            <a:endParaRPr lang="en-US" sz="2000" dirty="0" smtClean="0">
              <a:latin typeface="Avenir LT Std 65 Medium" panose="020B0603020203020204" pitchFamily="34" charset="0"/>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Specialized firms</a:t>
            </a:r>
          </a:p>
          <a:p>
            <a:pPr marL="958542" lvl="2" indent="-285750"/>
            <a:r>
              <a:rPr lang="en-US" sz="2000" dirty="0" smtClean="0">
                <a:latin typeface="Avenir LT Std 65 Medium" panose="020B0603020203020204" pitchFamily="34" charset="0"/>
                <a:cs typeface="Arial"/>
              </a:rPr>
              <a:t>Recruiter will be familiar with your field and journals (</a:t>
            </a:r>
            <a:r>
              <a:rPr lang="en-US" sz="2000" dirty="0" err="1" smtClean="0">
                <a:latin typeface="Avenir LT Std 65 Medium" panose="020B0603020203020204" pitchFamily="34" charset="0"/>
                <a:cs typeface="Arial"/>
              </a:rPr>
              <a:t>ClearView</a:t>
            </a:r>
            <a:r>
              <a:rPr lang="en-US" sz="2000" dirty="0" smtClean="0">
                <a:latin typeface="Avenir LT Std 65 Medium" panose="020B0603020203020204" pitchFamily="34" charset="0"/>
                <a:cs typeface="Arial"/>
              </a:rPr>
              <a:t>, L.E.K., etc.)</a:t>
            </a:r>
          </a:p>
          <a:p>
            <a:pPr marL="958542" lvl="2" indent="-285750"/>
            <a:r>
              <a:rPr lang="en-US" sz="2000" dirty="0" smtClean="0">
                <a:latin typeface="Avenir LT Std 65 Medium" panose="020B0603020203020204" pitchFamily="34" charset="0"/>
                <a:cs typeface="Arial"/>
              </a:rPr>
              <a:t>Check company message and position title (Life Science Specialist, etc.)</a:t>
            </a:r>
            <a:endParaRPr lang="en-US" sz="2000" dirty="0">
              <a:latin typeface="Avenir LT Std 65 Medium" panose="020B0603020203020204" pitchFamily="34" charset="0"/>
              <a:cs typeface="Arial"/>
            </a:endParaRPr>
          </a:p>
          <a:p>
            <a:pPr marL="0" indent="-67827">
              <a:buNone/>
            </a:pPr>
            <a:endParaRPr lang="en-US" sz="2200" dirty="0" smtClean="0">
              <a:latin typeface="Avenir LT Std 65 Medium" panose="020B0603020203020204" pitchFamily="34" charset="0"/>
              <a:cs typeface="Arial"/>
            </a:endParaRPr>
          </a:p>
          <a:p>
            <a:pPr marL="0" indent="-67827">
              <a:buNone/>
            </a:pPr>
            <a:endParaRPr lang="en-US" sz="2200" dirty="0">
              <a:latin typeface="Avenir LT Std 65 Medium" panose="020B0603020203020204" pitchFamily="34" charset="0"/>
              <a:cs typeface="Arial"/>
            </a:endParaRPr>
          </a:p>
        </p:txBody>
      </p:sp>
    </p:spTree>
    <p:extLst>
      <p:ext uri="{BB962C8B-B14F-4D97-AF65-F5344CB8AC3E}">
        <p14:creationId xmlns:p14="http://schemas.microsoft.com/office/powerpoint/2010/main" val="29122944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III</a:t>
            </a:r>
            <a:r>
              <a:rPr lang="en-US" sz="2900" dirty="0">
                <a:latin typeface="Avenir LT Std 65 Medium" panose="020B0603020203020204" pitchFamily="34" charset="0"/>
                <a:cs typeface="Arial"/>
              </a:rPr>
              <a:t>. </a:t>
            </a:r>
            <a:r>
              <a:rPr lang="en-US" sz="2900" dirty="0" smtClean="0">
                <a:latin typeface="Avenir LT Std 65 Medium" panose="020B0603020203020204" pitchFamily="34" charset="0"/>
                <a:cs typeface="Arial"/>
              </a:rPr>
              <a:t>Key Tips to Improve Your Resume</a:t>
            </a:r>
            <a:endParaRPr lang="en-US" sz="2900" dirty="0">
              <a:latin typeface="Avenir LT Std 65 Medium" panose="020B0603020203020204" pitchFamily="34" charset="0"/>
              <a:cs typeface="Arial"/>
            </a:endParaRPr>
          </a:p>
        </p:txBody>
      </p:sp>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8" name="Title 5"/>
          <p:cNvSpPr txBox="1">
            <a:spLocks/>
          </p:cNvSpPr>
          <p:nvPr/>
        </p:nvSpPr>
        <p:spPr>
          <a:xfrm>
            <a:off x="457200" y="1143000"/>
            <a:ext cx="8229600" cy="4953000"/>
          </a:xfrm>
          <a:prstGeom prst="rect">
            <a:avLst/>
          </a:prstGeom>
          <a:noFill/>
        </p:spPr>
        <p:txBody>
          <a:bodyPr vert="horz" lIns="91365" tIns="45683" rIns="91365" bIns="45683"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07502" indent="-307502" algn="l">
              <a:buFont typeface="Arial" panose="020B0604020202020204" pitchFamily="34" charset="0"/>
              <a:buChar char="•"/>
            </a:pPr>
            <a:r>
              <a:rPr lang="en-US" sz="2200" dirty="0" smtClean="0">
                <a:latin typeface="Avenir LT Std 65 Medium" panose="020B0603020203020204" pitchFamily="34" charset="0"/>
                <a:cs typeface="Arial"/>
              </a:rPr>
              <a:t>Use </a:t>
            </a:r>
            <a:r>
              <a:rPr lang="en-US" sz="2200" dirty="0">
                <a:latin typeface="Avenir LT Std 65 Medium" panose="020B0603020203020204" pitchFamily="34" charset="0"/>
                <a:cs typeface="Arial"/>
              </a:rPr>
              <a:t>consistent formatting (dates, numbers, punctuation</a:t>
            </a:r>
            <a:r>
              <a:rPr lang="en-US" sz="2200" dirty="0" smtClean="0">
                <a:latin typeface="Avenir LT Std 65 Medium" panose="020B0603020203020204" pitchFamily="34" charset="0"/>
                <a:cs typeface="Arial"/>
              </a:rPr>
              <a:t>)</a:t>
            </a:r>
          </a:p>
          <a:p>
            <a:pPr marL="307502" indent="-307502" algn="l">
              <a:buFont typeface="Arial" panose="020B0604020202020204" pitchFamily="34" charset="0"/>
              <a:buChar char="•"/>
            </a:pPr>
            <a:endParaRPr lang="en-US" sz="2200" dirty="0" smtClean="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smtClean="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smtClean="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smtClean="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smtClean="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smtClean="0">
              <a:latin typeface="Avenir LT Std 65 Medium" panose="020B0603020203020204" pitchFamily="34" charset="0"/>
              <a:cs typeface="Arial"/>
            </a:endParaRPr>
          </a:p>
          <a:p>
            <a:pPr marL="307502" indent="-307502" algn="l">
              <a:buFont typeface="Arial" panose="020B0604020202020204" pitchFamily="34" charset="0"/>
              <a:buChar char="•"/>
            </a:pPr>
            <a:endParaRPr lang="en-US" sz="2200" dirty="0">
              <a:latin typeface="Avenir LT Std 65 Medium" panose="020B0603020203020204" pitchFamily="34" charset="0"/>
              <a:cs typeface="Arial"/>
            </a:endParaRPr>
          </a:p>
          <a:p>
            <a:pPr marL="457200" indent="-457200" algn="l">
              <a:buFont typeface="+mj-lt"/>
              <a:buAutoNum type="arabicPeriod"/>
            </a:pPr>
            <a:r>
              <a:rPr lang="en-US" sz="2200" dirty="0" smtClean="0">
                <a:solidFill>
                  <a:schemeClr val="accent1"/>
                </a:solidFill>
                <a:latin typeface="Avenir LT Std 65 Medium" panose="020B0603020203020204" pitchFamily="34" charset="0"/>
                <a:cs typeface="Arial"/>
              </a:rPr>
              <a:t>Use Active Words</a:t>
            </a:r>
          </a:p>
          <a:p>
            <a:pPr marL="457200" indent="-457200" algn="l">
              <a:buFont typeface="+mj-lt"/>
              <a:buAutoNum type="arabicPeriod"/>
            </a:pPr>
            <a:endParaRPr lang="en-US" sz="2200" dirty="0" smtClean="0">
              <a:solidFill>
                <a:schemeClr val="accent1"/>
              </a:solidFill>
              <a:latin typeface="Avenir LT Std 65 Medium" panose="020B0603020203020204" pitchFamily="34" charset="0"/>
              <a:cs typeface="Arial"/>
            </a:endParaRPr>
          </a:p>
          <a:p>
            <a:pPr marL="457200" indent="-457200" algn="l">
              <a:buFont typeface="+mj-lt"/>
              <a:buAutoNum type="arabicPeriod"/>
            </a:pPr>
            <a:r>
              <a:rPr lang="en-US" sz="2200" dirty="0" smtClean="0">
                <a:solidFill>
                  <a:schemeClr val="accent1"/>
                </a:solidFill>
                <a:latin typeface="Avenir LT Std 65 Medium" panose="020B0603020203020204" pitchFamily="34" charset="0"/>
                <a:cs typeface="Arial"/>
              </a:rPr>
              <a:t>Show Impact</a:t>
            </a:r>
          </a:p>
          <a:p>
            <a:pPr marL="457200" indent="-457200" algn="l">
              <a:buFont typeface="+mj-lt"/>
              <a:buAutoNum type="arabicPeriod"/>
            </a:pPr>
            <a:endParaRPr lang="en-US" sz="2200" dirty="0">
              <a:solidFill>
                <a:schemeClr val="accent1"/>
              </a:solidFill>
              <a:latin typeface="Avenir LT Std 65 Medium" panose="020B0603020203020204" pitchFamily="34" charset="0"/>
              <a:cs typeface="Arial"/>
            </a:endParaRPr>
          </a:p>
          <a:p>
            <a:pPr marL="457200" indent="-457200" algn="l">
              <a:buFont typeface="+mj-lt"/>
              <a:buAutoNum type="arabicPeriod"/>
            </a:pPr>
            <a:r>
              <a:rPr lang="en-US" sz="2200" dirty="0" smtClean="0">
                <a:solidFill>
                  <a:schemeClr val="accent1"/>
                </a:solidFill>
                <a:latin typeface="Avenir LT Std 65 Medium" panose="020B0603020203020204" pitchFamily="34" charset="0"/>
                <a:cs typeface="Arial"/>
              </a:rPr>
              <a:t>Keep Revising</a:t>
            </a:r>
            <a:endParaRPr lang="en-US" sz="2200" dirty="0">
              <a:latin typeface="Avenir LT Std 65 Medium" panose="020B0603020203020204" pitchFamily="34" charset="0"/>
              <a:cs typeface="Arial"/>
            </a:endParaRPr>
          </a:p>
        </p:txBody>
      </p:sp>
      <p:graphicFrame>
        <p:nvGraphicFramePr>
          <p:cNvPr id="9" name="Diagram 8"/>
          <p:cNvGraphicFramePr/>
          <p:nvPr>
            <p:extLst>
              <p:ext uri="{D42A27DB-BD31-4B8C-83A1-F6EECF244321}">
                <p14:modId xmlns:p14="http://schemas.microsoft.com/office/powerpoint/2010/main" val="2157403880"/>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541740" y="1701687"/>
            <a:ext cx="7992660" cy="2336913"/>
            <a:chOff x="457200" y="2514326"/>
            <a:chExt cx="7992660" cy="1872770"/>
          </a:xfrm>
        </p:grpSpPr>
        <p:sp>
          <p:nvSpPr>
            <p:cNvPr id="11" name="Title 5"/>
            <p:cNvSpPr txBox="1">
              <a:spLocks/>
            </p:cNvSpPr>
            <p:nvPr/>
          </p:nvSpPr>
          <p:spPr>
            <a:xfrm>
              <a:off x="457200" y="2925047"/>
              <a:ext cx="7992660" cy="1462049"/>
            </a:xfrm>
            <a:prstGeom prst="rect">
              <a:avLst/>
            </a:prstGeom>
            <a:noFill/>
            <a:ln>
              <a:solidFill>
                <a:schemeClr val="tx1"/>
              </a:solidFill>
            </a:ln>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latin typeface="Avenir LT Std 65 Medium" panose="020B0603020203020204" pitchFamily="34" charset="0"/>
                  <a:cs typeface="Arial"/>
                </a:rPr>
                <a:t>Position </a:t>
              </a:r>
              <a:r>
                <a:rPr lang="en-US" sz="2200" b="1" dirty="0">
                  <a:latin typeface="Avenir LT Std 65 Medium" panose="020B0603020203020204" pitchFamily="34" charset="0"/>
                  <a:cs typeface="Arial"/>
                </a:rPr>
                <a:t>– Organization                                        </a:t>
              </a:r>
              <a:r>
                <a:rPr lang="en-US" sz="2200" b="1" dirty="0" smtClean="0">
                  <a:latin typeface="Avenir LT Std 65 Medium" panose="020B0603020203020204" pitchFamily="34" charset="0"/>
                  <a:cs typeface="Arial"/>
                </a:rPr>
                <a:t>               Start time – End time (present)</a:t>
              </a:r>
            </a:p>
            <a:p>
              <a:pPr algn="l"/>
              <a:r>
                <a:rPr lang="en-US" sz="2200" dirty="0" smtClean="0">
                  <a:latin typeface="Avenir LT Std 65 Medium" panose="020B0603020203020204" pitchFamily="34" charset="0"/>
                  <a:cs typeface="Arial"/>
                </a:rPr>
                <a:t>Executive summary (optional)</a:t>
              </a:r>
              <a:endParaRPr lang="en-US" sz="2200" dirty="0">
                <a:latin typeface="Avenir LT Std 65 Medium" panose="020B0603020203020204" pitchFamily="34" charset="0"/>
                <a:cs typeface="Arial"/>
              </a:endParaRPr>
            </a:p>
            <a:p>
              <a:pPr marL="307502" indent="-307502" algn="l">
                <a:buFont typeface="Arial" panose="020B0604020202020204" pitchFamily="34" charset="0"/>
                <a:buChar char="•"/>
              </a:pPr>
              <a:r>
                <a:rPr lang="en-US" sz="2200" dirty="0">
                  <a:latin typeface="Avenir LT Std 65 Medium" panose="020B0603020203020204" pitchFamily="34" charset="0"/>
                  <a:cs typeface="Arial"/>
                </a:rPr>
                <a:t>Bullet 1</a:t>
              </a:r>
            </a:p>
            <a:p>
              <a:pPr marL="307502" indent="-307502" algn="l">
                <a:buFont typeface="Arial" panose="020B0604020202020204" pitchFamily="34" charset="0"/>
                <a:buChar char="•"/>
              </a:pPr>
              <a:r>
                <a:rPr lang="en-US" sz="2200" dirty="0">
                  <a:latin typeface="Avenir LT Std 65 Medium" panose="020B0603020203020204" pitchFamily="34" charset="0"/>
                  <a:cs typeface="Arial"/>
                </a:rPr>
                <a:t>Bullet 2</a:t>
              </a:r>
            </a:p>
          </p:txBody>
        </p:sp>
        <p:sp>
          <p:nvSpPr>
            <p:cNvPr id="12" name="Rectangle 11"/>
            <p:cNvSpPr/>
            <p:nvPr/>
          </p:nvSpPr>
          <p:spPr>
            <a:xfrm>
              <a:off x="457200" y="2514326"/>
              <a:ext cx="2166026" cy="365760"/>
            </a:xfrm>
            <a:prstGeom prst="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Avenir LT Std 65 Medium" panose="020B0603020203020204" pitchFamily="34" charset="0"/>
                </a:rPr>
                <a:t>Example Layout</a:t>
              </a:r>
              <a:endParaRPr lang="en-US" sz="2000" b="1" dirty="0">
                <a:latin typeface="Avenir LT Std 65 Medium" panose="020B0603020203020204" pitchFamily="34" charset="0"/>
              </a:endParaRPr>
            </a:p>
          </p:txBody>
        </p:sp>
      </p:grpSp>
    </p:spTree>
    <p:extLst>
      <p:ext uri="{BB962C8B-B14F-4D97-AF65-F5344CB8AC3E}">
        <p14:creationId xmlns:p14="http://schemas.microsoft.com/office/powerpoint/2010/main" val="8695154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2" cstate="print">
            <a:extLst>
              <a:ext uri="{28A0092B-C50C-407E-A947-70E740481C1C}">
                <a14:useLocalDpi xmlns:a14="http://schemas.microsoft.com/office/drawing/2010/main" val="0"/>
              </a:ext>
            </a:extLst>
          </a:blip>
          <a:srcRect l="24023" t="28629" r="22458" b="22762"/>
          <a:stretch/>
        </p:blipFill>
        <p:spPr>
          <a:xfrm>
            <a:off x="7057599"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III</a:t>
            </a:r>
            <a:r>
              <a:rPr lang="en-US" sz="2900" dirty="0">
                <a:latin typeface="Avenir LT Std 65 Medium" panose="020B0603020203020204" pitchFamily="34" charset="0"/>
                <a:cs typeface="Arial"/>
              </a:rPr>
              <a:t>. </a:t>
            </a:r>
            <a:r>
              <a:rPr lang="en-US" sz="2900" dirty="0" smtClean="0">
                <a:latin typeface="Avenir LT Std 65 Medium" panose="020B0603020203020204" pitchFamily="34" charset="0"/>
                <a:cs typeface="Arial"/>
              </a:rPr>
              <a:t>Key Tips - </a:t>
            </a:r>
            <a:r>
              <a:rPr lang="en-US" sz="2900" dirty="0">
                <a:latin typeface="Avenir LT Std 65 Medium" panose="020B0603020203020204" pitchFamily="34" charset="0"/>
                <a:cs typeface="Arial"/>
              </a:rPr>
              <a:t>Active </a:t>
            </a:r>
            <a:r>
              <a:rPr lang="en-US" sz="2900" dirty="0" smtClean="0">
                <a:latin typeface="Avenir LT Std 65 Medium" panose="020B0603020203020204" pitchFamily="34" charset="0"/>
                <a:cs typeface="Arial"/>
              </a:rPr>
              <a:t>Words</a:t>
            </a:r>
            <a:endParaRPr lang="en-US" sz="2900" dirty="0">
              <a:latin typeface="Avenir LT Std 65 Medium" panose="020B0603020203020204" pitchFamily="34" charset="0"/>
              <a:cs typeface="Arial"/>
            </a:endParaRPr>
          </a:p>
        </p:txBody>
      </p:sp>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805159376"/>
              </p:ext>
            </p:extLst>
          </p:nvPr>
        </p:nvGraphicFramePr>
        <p:xfrm>
          <a:off x="578785" y="1397000"/>
          <a:ext cx="7990448" cy="4066067"/>
        </p:xfrm>
        <a:graphic>
          <a:graphicData uri="http://schemas.openxmlformats.org/drawingml/2006/table">
            <a:tbl>
              <a:tblPr firstRow="1" bandRow="1">
                <a:tableStyleId>{5C22544A-7EE6-4342-B048-85BDC9FD1C3A}</a:tableStyleId>
              </a:tblPr>
              <a:tblGrid>
                <a:gridCol w="1997612"/>
                <a:gridCol w="1997612"/>
                <a:gridCol w="1997612"/>
                <a:gridCol w="1997612"/>
              </a:tblGrid>
              <a:tr h="370840">
                <a:tc gridSpan="4">
                  <a:txBody>
                    <a:bodyPr/>
                    <a:lstStyle/>
                    <a:p>
                      <a:pPr algn="ctr"/>
                      <a:r>
                        <a:rPr lang="en-US" sz="2600" dirty="0" smtClean="0"/>
                        <a:t>Sample “action verbs”</a:t>
                      </a:r>
                      <a:endParaRPr lang="en-US" sz="26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Achievement</a:t>
                      </a:r>
                      <a:endParaRPr lang="en-US" sz="2000" b="1" dirty="0"/>
                    </a:p>
                  </a:txBody>
                  <a:tcPr/>
                </a:tc>
                <a:tc>
                  <a:txBody>
                    <a:bodyPr/>
                    <a:lstStyle/>
                    <a:p>
                      <a:r>
                        <a:rPr lang="en-US" sz="2000" b="1" dirty="0" smtClean="0"/>
                        <a:t>Lead/Manage</a:t>
                      </a:r>
                      <a:endParaRPr lang="en-US" sz="2000" b="1" dirty="0"/>
                    </a:p>
                  </a:txBody>
                  <a:tcPr/>
                </a:tc>
                <a:tc>
                  <a:txBody>
                    <a:bodyPr/>
                    <a:lstStyle/>
                    <a:p>
                      <a:r>
                        <a:rPr lang="en-US" sz="2000" b="1" dirty="0" smtClean="0"/>
                        <a:t>Communication</a:t>
                      </a:r>
                      <a:endParaRPr lang="en-US" sz="2000" b="1" dirty="0"/>
                    </a:p>
                  </a:txBody>
                  <a:tcPr/>
                </a:tc>
                <a:tc>
                  <a:txBody>
                    <a:bodyPr/>
                    <a:lstStyle/>
                    <a:p>
                      <a:r>
                        <a:rPr lang="en-US" sz="2000" b="1" dirty="0" smtClean="0"/>
                        <a:t>Creative</a:t>
                      </a:r>
                      <a:endParaRPr lang="en-US" sz="2000" b="1" dirty="0"/>
                    </a:p>
                  </a:txBody>
                  <a:tcPr/>
                </a:tc>
              </a:tr>
              <a:tr h="3182147">
                <a:tc>
                  <a:txBody>
                    <a:bodyPr/>
                    <a:lstStyle/>
                    <a:p>
                      <a:pPr marL="285750" indent="-285750">
                        <a:buFont typeface="Arial"/>
                        <a:buChar char="•"/>
                      </a:pPr>
                      <a:r>
                        <a:rPr lang="en-US" dirty="0" smtClean="0"/>
                        <a:t>Achieved</a:t>
                      </a:r>
                    </a:p>
                    <a:p>
                      <a:pPr marL="285750" indent="-285750">
                        <a:buFont typeface="Arial"/>
                        <a:buChar char="•"/>
                      </a:pPr>
                      <a:r>
                        <a:rPr lang="en-US" dirty="0" smtClean="0"/>
                        <a:t>Accomplished</a:t>
                      </a:r>
                    </a:p>
                    <a:p>
                      <a:pPr marL="285750" indent="-285750">
                        <a:buFont typeface="Arial"/>
                        <a:buChar char="•"/>
                      </a:pPr>
                      <a:r>
                        <a:rPr lang="en-US" dirty="0" smtClean="0"/>
                        <a:t>Accelerated</a:t>
                      </a:r>
                    </a:p>
                    <a:p>
                      <a:pPr marL="285750" indent="-285750">
                        <a:buFont typeface="Arial"/>
                        <a:buChar char="•"/>
                      </a:pPr>
                      <a:r>
                        <a:rPr lang="en-US" dirty="0" smtClean="0"/>
                        <a:t>Attained</a:t>
                      </a:r>
                    </a:p>
                    <a:p>
                      <a:pPr marL="285750" indent="-285750">
                        <a:buFont typeface="Arial"/>
                        <a:buChar char="•"/>
                      </a:pPr>
                      <a:r>
                        <a:rPr lang="en-US" dirty="0" smtClean="0"/>
                        <a:t>Elicited</a:t>
                      </a:r>
                    </a:p>
                    <a:p>
                      <a:pPr marL="285750" indent="-285750">
                        <a:buFont typeface="Arial"/>
                        <a:buChar char="•"/>
                      </a:pPr>
                      <a:r>
                        <a:rPr lang="en-US" dirty="0" smtClean="0"/>
                        <a:t>Executed</a:t>
                      </a:r>
                    </a:p>
                    <a:p>
                      <a:pPr marL="285750" indent="-285750">
                        <a:buFont typeface="Arial"/>
                        <a:buChar char="•"/>
                      </a:pPr>
                      <a:r>
                        <a:rPr lang="en-US" dirty="0" smtClean="0"/>
                        <a:t>Expanded</a:t>
                      </a:r>
                    </a:p>
                    <a:p>
                      <a:pPr marL="285750" indent="-285750">
                        <a:buFont typeface="Arial"/>
                        <a:buChar char="•"/>
                      </a:pPr>
                      <a:r>
                        <a:rPr lang="en-US" dirty="0" smtClean="0"/>
                        <a:t>Improved</a:t>
                      </a:r>
                    </a:p>
                    <a:p>
                      <a:pPr marL="285750" indent="-285750">
                        <a:buFont typeface="Arial"/>
                        <a:buChar char="•"/>
                      </a:pPr>
                      <a:r>
                        <a:rPr lang="en-US" dirty="0" smtClean="0"/>
                        <a:t>Insured</a:t>
                      </a:r>
                    </a:p>
                    <a:p>
                      <a:pPr marL="285750" indent="-285750">
                        <a:buFont typeface="Arial"/>
                        <a:buChar char="•"/>
                      </a:pPr>
                      <a:r>
                        <a:rPr lang="is-IS" dirty="0" smtClean="0"/>
                        <a:t>…</a:t>
                      </a:r>
                      <a:r>
                        <a:rPr lang="en-US" dirty="0" smtClean="0"/>
                        <a:t> </a:t>
                      </a:r>
                      <a:endParaRPr lang="en-US" dirty="0"/>
                    </a:p>
                  </a:txBody>
                  <a:tcPr/>
                </a:tc>
                <a:tc>
                  <a:txBody>
                    <a:bodyPr/>
                    <a:lstStyle/>
                    <a:p>
                      <a:pPr marL="285750" indent="-285750">
                        <a:buFont typeface="Arial"/>
                        <a:buChar char="•"/>
                      </a:pPr>
                      <a:r>
                        <a:rPr lang="en-US" dirty="0" smtClean="0"/>
                        <a:t>Acquired</a:t>
                      </a:r>
                    </a:p>
                    <a:p>
                      <a:pPr marL="285750" indent="-285750">
                        <a:buFont typeface="Arial"/>
                        <a:buChar char="•"/>
                      </a:pPr>
                      <a:r>
                        <a:rPr lang="en-US" sz="1800" b="0" i="0" u="none" strike="noStrike" kern="1200" baseline="0" dirty="0" smtClean="0">
                          <a:solidFill>
                            <a:schemeClr val="dk1"/>
                          </a:solidFill>
                          <a:latin typeface="+mn-lt"/>
                          <a:ea typeface="+mn-ea"/>
                          <a:cs typeface="+mn-cs"/>
                        </a:rPr>
                        <a:t>Assigned</a:t>
                      </a:r>
                    </a:p>
                    <a:p>
                      <a:pPr marL="285750" indent="-285750">
                        <a:buFont typeface="Arial"/>
                        <a:buChar char="•"/>
                      </a:pPr>
                      <a:r>
                        <a:rPr lang="en-US" sz="1800" b="0" i="0" u="none" strike="noStrike" kern="1200" baseline="0" dirty="0" smtClean="0">
                          <a:solidFill>
                            <a:schemeClr val="dk1"/>
                          </a:solidFill>
                          <a:latin typeface="+mn-lt"/>
                          <a:ea typeface="+mn-ea"/>
                          <a:cs typeface="+mn-cs"/>
                        </a:rPr>
                        <a:t>Directed</a:t>
                      </a:r>
                    </a:p>
                    <a:p>
                      <a:pPr marL="285750" indent="-285750">
                        <a:buFont typeface="Arial"/>
                        <a:buChar char="•"/>
                      </a:pPr>
                      <a:r>
                        <a:rPr lang="en-US" sz="1800" b="0" i="0" u="none" strike="noStrike" kern="1200" baseline="0" dirty="0" smtClean="0">
                          <a:solidFill>
                            <a:schemeClr val="dk1"/>
                          </a:solidFill>
                          <a:latin typeface="+mn-lt"/>
                          <a:ea typeface="+mn-ea"/>
                          <a:cs typeface="+mn-cs"/>
                        </a:rPr>
                        <a:t>Initiated</a:t>
                      </a:r>
                    </a:p>
                    <a:p>
                      <a:pPr marL="285750" indent="-285750">
                        <a:buFont typeface="Arial"/>
                        <a:buChar char="•"/>
                      </a:pPr>
                      <a:r>
                        <a:rPr lang="en-US" sz="1800" b="0" i="0" u="none" strike="noStrike" kern="1200" baseline="0" dirty="0" smtClean="0">
                          <a:solidFill>
                            <a:schemeClr val="dk1"/>
                          </a:solidFill>
                          <a:latin typeface="+mn-lt"/>
                          <a:ea typeface="+mn-ea"/>
                          <a:cs typeface="+mn-cs"/>
                        </a:rPr>
                        <a:t>Managed</a:t>
                      </a:r>
                    </a:p>
                    <a:p>
                      <a:pPr marL="285750" indent="-285750">
                        <a:buFont typeface="Arial"/>
                        <a:buChar char="•"/>
                      </a:pPr>
                      <a:r>
                        <a:rPr lang="en-US" sz="1800" b="0" i="0" u="none" strike="noStrike" kern="1200" baseline="0" dirty="0" smtClean="0">
                          <a:solidFill>
                            <a:schemeClr val="dk1"/>
                          </a:solidFill>
                          <a:latin typeface="+mn-lt"/>
                          <a:ea typeface="+mn-ea"/>
                          <a:cs typeface="+mn-cs"/>
                        </a:rPr>
                        <a:t>Motivated</a:t>
                      </a:r>
                    </a:p>
                    <a:p>
                      <a:pPr marL="285750" indent="-285750">
                        <a:buFont typeface="Arial"/>
                        <a:buChar char="•"/>
                      </a:pPr>
                      <a:r>
                        <a:rPr lang="en-US" sz="1800" b="0" i="0" u="none" strike="noStrike" kern="1200" baseline="0" dirty="0" smtClean="0">
                          <a:solidFill>
                            <a:schemeClr val="dk1"/>
                          </a:solidFill>
                          <a:latin typeface="+mn-lt"/>
                          <a:ea typeface="+mn-ea"/>
                          <a:cs typeface="+mn-cs"/>
                        </a:rPr>
                        <a:t>Recruited</a:t>
                      </a:r>
                    </a:p>
                    <a:p>
                      <a:pPr marL="285750" indent="-285750">
                        <a:buFont typeface="Arial"/>
                        <a:buChar char="•"/>
                      </a:pPr>
                      <a:r>
                        <a:rPr lang="en-US" sz="1800" b="0" i="0" u="none" strike="noStrike" kern="1200" baseline="0" dirty="0" smtClean="0">
                          <a:solidFill>
                            <a:schemeClr val="dk1"/>
                          </a:solidFill>
                          <a:latin typeface="+mn-lt"/>
                          <a:ea typeface="+mn-ea"/>
                          <a:cs typeface="+mn-cs"/>
                        </a:rPr>
                        <a:t>Supervised</a:t>
                      </a:r>
                    </a:p>
                    <a:p>
                      <a:pPr marL="285750" indent="-285750">
                        <a:buFont typeface="Arial"/>
                        <a:buChar char="•"/>
                      </a:pPr>
                      <a:r>
                        <a:rPr lang="is-IS" sz="1800" b="0" i="0" u="none" strike="noStrike" kern="1200" baseline="0" dirty="0" smtClean="0">
                          <a:solidFill>
                            <a:schemeClr val="dk1"/>
                          </a:solidFill>
                          <a:latin typeface="+mn-lt"/>
                          <a:ea typeface="+mn-ea"/>
                          <a:cs typeface="+mn-cs"/>
                        </a:rPr>
                        <a:t>…</a:t>
                      </a:r>
                      <a:endParaRPr lang="en-US" sz="1800" b="0" i="0" u="none" strike="noStrike" kern="1200" baseline="0" dirty="0" smtClean="0">
                        <a:solidFill>
                          <a:schemeClr val="dk1"/>
                        </a:solidFill>
                        <a:latin typeface="+mn-lt"/>
                        <a:ea typeface="+mn-ea"/>
                        <a:cs typeface="+mn-cs"/>
                      </a:endParaRPr>
                    </a:p>
                    <a:p>
                      <a:pPr marL="285750" indent="-285750">
                        <a:buFont typeface="Arial"/>
                        <a:buChar char="•"/>
                      </a:pPr>
                      <a:endParaRPr lang="en-US" dirty="0"/>
                    </a:p>
                  </a:txBody>
                  <a:tcPr/>
                </a:tc>
                <a:tc>
                  <a:txBody>
                    <a:bodyPr/>
                    <a:lstStyle/>
                    <a:p>
                      <a:pPr marL="285750" indent="-285750">
                        <a:buFont typeface="Arial"/>
                        <a:buChar char="•"/>
                      </a:pPr>
                      <a:r>
                        <a:rPr lang="en-US" dirty="0" smtClean="0"/>
                        <a:t>Addressed</a:t>
                      </a:r>
                    </a:p>
                    <a:p>
                      <a:pPr marL="285750" indent="-285750">
                        <a:buFont typeface="Arial"/>
                        <a:buChar char="•"/>
                      </a:pPr>
                      <a:r>
                        <a:rPr lang="en-US" dirty="0" smtClean="0"/>
                        <a:t>Articulated</a:t>
                      </a:r>
                    </a:p>
                    <a:p>
                      <a:pPr marL="285750" indent="-285750">
                        <a:buFont typeface="Arial"/>
                        <a:buChar char="•"/>
                      </a:pPr>
                      <a:r>
                        <a:rPr lang="en-US" dirty="0" smtClean="0"/>
                        <a:t>Conducted</a:t>
                      </a:r>
                    </a:p>
                    <a:p>
                      <a:pPr marL="285750" indent="-285750">
                        <a:buFont typeface="Arial"/>
                        <a:buChar char="•"/>
                      </a:pPr>
                      <a:r>
                        <a:rPr lang="en-US" dirty="0" smtClean="0"/>
                        <a:t>Delivered</a:t>
                      </a:r>
                    </a:p>
                    <a:p>
                      <a:pPr marL="285750" indent="-285750">
                        <a:buFont typeface="Arial"/>
                        <a:buChar char="•"/>
                      </a:pPr>
                      <a:r>
                        <a:rPr lang="en-US" dirty="0" smtClean="0"/>
                        <a:t>Interviewed</a:t>
                      </a:r>
                    </a:p>
                    <a:p>
                      <a:pPr marL="285750" indent="-285750">
                        <a:buFont typeface="Arial"/>
                        <a:buChar char="•"/>
                      </a:pPr>
                      <a:r>
                        <a:rPr lang="en-US" dirty="0" smtClean="0"/>
                        <a:t>Lectured</a:t>
                      </a:r>
                    </a:p>
                    <a:p>
                      <a:pPr marL="285750" indent="-285750">
                        <a:buFont typeface="Arial"/>
                        <a:buChar char="•"/>
                      </a:pPr>
                      <a:r>
                        <a:rPr lang="en-US" dirty="0" smtClean="0"/>
                        <a:t>Negotiated</a:t>
                      </a:r>
                    </a:p>
                    <a:p>
                      <a:pPr marL="285750" indent="-285750">
                        <a:buFont typeface="Arial"/>
                        <a:buChar char="•"/>
                      </a:pPr>
                      <a:r>
                        <a:rPr lang="en-US" dirty="0" smtClean="0"/>
                        <a:t>Persuaded</a:t>
                      </a:r>
                    </a:p>
                    <a:p>
                      <a:pPr marL="285750" indent="-285750">
                        <a:buFont typeface="Arial"/>
                        <a:buChar char="•"/>
                      </a:pPr>
                      <a:r>
                        <a:rPr lang="en-US" dirty="0" smtClean="0"/>
                        <a:t>Proposed</a:t>
                      </a:r>
                    </a:p>
                    <a:p>
                      <a:pPr marL="285750" indent="-285750">
                        <a:buFont typeface="Arial"/>
                        <a:buChar char="•"/>
                      </a:pPr>
                      <a:r>
                        <a:rPr lang="is-IS" dirty="0" smtClean="0"/>
                        <a:t>…</a:t>
                      </a:r>
                      <a:endParaRPr lang="en-US" dirty="0"/>
                    </a:p>
                  </a:txBody>
                  <a:tcPr/>
                </a:tc>
                <a:tc>
                  <a:txBody>
                    <a:bodyPr/>
                    <a:lstStyle/>
                    <a:p>
                      <a:pPr marL="285750" indent="-285750">
                        <a:buFont typeface="Arial"/>
                        <a:buChar char="•"/>
                      </a:pPr>
                      <a:r>
                        <a:rPr lang="en-US" dirty="0" smtClean="0"/>
                        <a:t>Conceived</a:t>
                      </a:r>
                    </a:p>
                    <a:p>
                      <a:pPr marL="285750" indent="-285750">
                        <a:buFont typeface="Arial"/>
                        <a:buChar char="•"/>
                      </a:pPr>
                      <a:r>
                        <a:rPr lang="en-US" dirty="0" smtClean="0"/>
                        <a:t>Constructed</a:t>
                      </a:r>
                    </a:p>
                    <a:p>
                      <a:pPr marL="285750" indent="-285750">
                        <a:buFont typeface="Arial"/>
                        <a:buChar char="•"/>
                      </a:pPr>
                      <a:r>
                        <a:rPr lang="en-US" dirty="0" smtClean="0"/>
                        <a:t>Created</a:t>
                      </a:r>
                    </a:p>
                    <a:p>
                      <a:pPr marL="285750" indent="-285750">
                        <a:buFont typeface="Arial"/>
                        <a:buChar char="•"/>
                      </a:pPr>
                      <a:r>
                        <a:rPr lang="en-US" dirty="0" smtClean="0"/>
                        <a:t>Developed</a:t>
                      </a:r>
                    </a:p>
                    <a:p>
                      <a:pPr marL="285750" indent="-285750">
                        <a:buFont typeface="Arial"/>
                        <a:buChar char="•"/>
                      </a:pPr>
                      <a:r>
                        <a:rPr lang="en-US" dirty="0" smtClean="0"/>
                        <a:t>Drafted</a:t>
                      </a:r>
                    </a:p>
                    <a:p>
                      <a:pPr marL="285750" indent="-285750">
                        <a:buFont typeface="Arial"/>
                        <a:buChar char="•"/>
                      </a:pPr>
                      <a:r>
                        <a:rPr lang="en-US" dirty="0" smtClean="0"/>
                        <a:t>Formulated</a:t>
                      </a:r>
                    </a:p>
                    <a:p>
                      <a:pPr marL="285750" indent="-285750">
                        <a:buFont typeface="Arial"/>
                        <a:buChar char="•"/>
                      </a:pPr>
                      <a:r>
                        <a:rPr lang="en-US" dirty="0" smtClean="0"/>
                        <a:t>Launched</a:t>
                      </a:r>
                    </a:p>
                    <a:p>
                      <a:pPr marL="285750" indent="-285750">
                        <a:buFont typeface="Arial"/>
                        <a:buChar char="•"/>
                      </a:pPr>
                      <a:r>
                        <a:rPr lang="en-US" dirty="0" smtClean="0"/>
                        <a:t>Originated</a:t>
                      </a:r>
                    </a:p>
                    <a:p>
                      <a:pPr marL="285750" indent="-285750">
                        <a:buFont typeface="Arial"/>
                        <a:buChar char="•"/>
                      </a:pPr>
                      <a:r>
                        <a:rPr lang="is-IS" dirty="0" smtClean="0"/>
                        <a:t>…</a:t>
                      </a:r>
                      <a:endParaRPr lang="en-US" dirty="0" smtClean="0"/>
                    </a:p>
                    <a:p>
                      <a:pPr marL="285750" indent="-285750">
                        <a:buFont typeface="Arial"/>
                        <a:buChar char="•"/>
                      </a:pPr>
                      <a:endParaRPr lang="en-US" dirty="0" smtClean="0"/>
                    </a:p>
                    <a:p>
                      <a:pPr marL="285750" indent="-285750">
                        <a:buFont typeface="Arial"/>
                        <a:buChar char="•"/>
                      </a:pPr>
                      <a:endParaRPr lang="en-US" dirty="0"/>
                    </a:p>
                  </a:txBody>
                  <a:tcPr/>
                </a:tc>
              </a:tr>
            </a:tbl>
          </a:graphicData>
        </a:graphic>
      </p:graphicFrame>
      <p:sp>
        <p:nvSpPr>
          <p:cNvPr id="3" name="TextBox 2"/>
          <p:cNvSpPr txBox="1"/>
          <p:nvPr/>
        </p:nvSpPr>
        <p:spPr>
          <a:xfrm>
            <a:off x="3458087" y="5866720"/>
            <a:ext cx="6015365" cy="338554"/>
          </a:xfrm>
          <a:prstGeom prst="rect">
            <a:avLst/>
          </a:prstGeom>
          <a:noFill/>
        </p:spPr>
        <p:txBody>
          <a:bodyPr wrap="none" rtlCol="0">
            <a:spAutoFit/>
          </a:bodyPr>
          <a:lstStyle/>
          <a:p>
            <a:r>
              <a:rPr lang="en-US" sz="1600" dirty="0" smtClean="0">
                <a:latin typeface="Avenir LT Std 65 Medium" panose="020B0603020203020204" pitchFamily="34" charset="0"/>
              </a:rPr>
              <a:t>Resources: “Harvard OCS GSAS: Resume and Cover Letters”   </a:t>
            </a:r>
            <a:endParaRPr lang="en-US" sz="1600" dirty="0">
              <a:latin typeface="Avenir LT Std 65 Medium" panose="020B0603020203020204" pitchFamily="34" charset="0"/>
            </a:endParaRPr>
          </a:p>
        </p:txBody>
      </p:sp>
      <p:graphicFrame>
        <p:nvGraphicFramePr>
          <p:cNvPr id="9" name="Diagram 8"/>
          <p:cNvGraphicFramePr/>
          <p:nvPr>
            <p:extLst>
              <p:ext uri="{D42A27DB-BD31-4B8C-83A1-F6EECF244321}">
                <p14:modId xmlns:p14="http://schemas.microsoft.com/office/powerpoint/2010/main" val="3259061833"/>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17682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40811" y="1082326"/>
            <a:ext cx="502920" cy="502920"/>
          </a:xfrm>
          <a:prstGeom prst="rect">
            <a:avLst/>
          </a:prstGeom>
        </p:spPr>
      </p:pic>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III. Key Tips - Show Impact</a:t>
            </a:r>
            <a:endParaRPr lang="en-US" sz="2900" dirty="0">
              <a:latin typeface="Avenir LT Std 65 Medium" panose="020B0603020203020204" pitchFamily="34" charset="0"/>
              <a:cs typeface="Arial"/>
            </a:endParaRPr>
          </a:p>
        </p:txBody>
      </p:sp>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62" name="Title 5"/>
          <p:cNvSpPr txBox="1">
            <a:spLocks/>
          </p:cNvSpPr>
          <p:nvPr/>
        </p:nvSpPr>
        <p:spPr>
          <a:xfrm>
            <a:off x="218858" y="3119776"/>
            <a:ext cx="8686800" cy="777710"/>
          </a:xfrm>
          <a:prstGeom prst="rect">
            <a:avLst/>
          </a:prstGeom>
          <a:noFill/>
          <a:ln w="19050" cmpd="sng">
            <a:solidFill>
              <a:schemeClr val="tx1"/>
            </a:solidFill>
          </a:ln>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latin typeface="Avenir LT Std 65 Medium" panose="020B0603020203020204" pitchFamily="34" charset="0"/>
                <a:cs typeface="Arial"/>
              </a:rPr>
              <a:t>For </a:t>
            </a:r>
            <a:r>
              <a:rPr lang="en-US" sz="2200" dirty="0">
                <a:latin typeface="Avenir LT Std 65 Medium" panose="020B0603020203020204" pitchFamily="34" charset="0"/>
                <a:cs typeface="Arial"/>
              </a:rPr>
              <a:t>each line keep asking, “</a:t>
            </a:r>
            <a:r>
              <a:rPr lang="en-US" sz="2200" b="1" dirty="0">
                <a:latin typeface="Avenir LT Std 65 Medium" panose="020B0603020203020204" pitchFamily="34" charset="0"/>
                <a:cs typeface="Arial"/>
              </a:rPr>
              <a:t>can I add numbers to show impact?</a:t>
            </a:r>
            <a:r>
              <a:rPr lang="en-US" sz="2200" dirty="0">
                <a:latin typeface="Avenir LT Std 65 Medium" panose="020B0603020203020204" pitchFamily="34" charset="0"/>
                <a:cs typeface="Arial"/>
              </a:rPr>
              <a:t>” or “</a:t>
            </a:r>
            <a:r>
              <a:rPr lang="en-US" sz="2200" b="1" dirty="0">
                <a:latin typeface="Avenir LT Std 65 Medium" panose="020B0603020203020204" pitchFamily="34" charset="0"/>
                <a:cs typeface="Arial"/>
              </a:rPr>
              <a:t>leading to what?</a:t>
            </a:r>
            <a:r>
              <a:rPr lang="en-US" sz="2200" dirty="0">
                <a:latin typeface="Avenir LT Std 65 Medium" panose="020B0603020203020204" pitchFamily="34" charset="0"/>
                <a:cs typeface="Arial"/>
              </a:rPr>
              <a:t>”</a:t>
            </a:r>
          </a:p>
        </p:txBody>
      </p:sp>
      <p:sp>
        <p:nvSpPr>
          <p:cNvPr id="9" name="Rectangle 8"/>
          <p:cNvSpPr/>
          <p:nvPr/>
        </p:nvSpPr>
        <p:spPr>
          <a:xfrm>
            <a:off x="916226" y="4470383"/>
            <a:ext cx="7368886" cy="575284"/>
          </a:xfrm>
          <a:prstGeom prst="rect">
            <a:avLst/>
          </a:prstGeom>
          <a:solidFill>
            <a:schemeClr val="accent1">
              <a:lumMod val="20000"/>
              <a:lumOff val="80000"/>
            </a:schemeClr>
          </a:solidFill>
          <a:ln>
            <a:noFill/>
          </a:ln>
        </p:spPr>
        <p:txBody>
          <a:bodyPr wrap="square" lIns="82039" tIns="41020" rIns="82039" bIns="41020">
            <a:spAutoFit/>
          </a:bodyPr>
          <a:lstStyle/>
          <a:p>
            <a:pPr marL="307646" indent="-307646">
              <a:buFont typeface="Arial"/>
              <a:buChar char="•"/>
            </a:pPr>
            <a:r>
              <a:rPr lang="en-US" sz="1600" dirty="0">
                <a:latin typeface="Avenir LT Std 65 Medium" panose="020B0603020203020204" pitchFamily="34" charset="0"/>
              </a:rPr>
              <a:t>Developed and executed expansion of club in coordination with club Chair which resulted in 3 new workshops and a 200% increase in attendance</a:t>
            </a:r>
          </a:p>
        </p:txBody>
      </p:sp>
      <p:sp>
        <p:nvSpPr>
          <p:cNvPr id="11" name="Rectangle 10"/>
          <p:cNvSpPr/>
          <p:nvPr/>
        </p:nvSpPr>
        <p:spPr>
          <a:xfrm>
            <a:off x="900304" y="5302428"/>
            <a:ext cx="7368887" cy="821505"/>
          </a:xfrm>
          <a:prstGeom prst="rect">
            <a:avLst/>
          </a:prstGeom>
          <a:solidFill>
            <a:schemeClr val="accent1">
              <a:lumMod val="20000"/>
              <a:lumOff val="80000"/>
            </a:schemeClr>
          </a:solidFill>
          <a:ln>
            <a:noFill/>
          </a:ln>
        </p:spPr>
        <p:txBody>
          <a:bodyPr wrap="square" lIns="82039" tIns="41020" rIns="82039" bIns="41020">
            <a:spAutoFit/>
          </a:bodyPr>
          <a:lstStyle/>
          <a:p>
            <a:pPr marL="307646" indent="-307646">
              <a:buFont typeface="Arial"/>
              <a:buChar char="•"/>
            </a:pPr>
            <a:r>
              <a:rPr lang="en-US" sz="1600" dirty="0">
                <a:latin typeface="Avenir LT Std 65 Medium" panose="020B0603020203020204" pitchFamily="34" charset="0"/>
              </a:rPr>
              <a:t>Doubled the offer rate from top management consulting firms by designing 3 new workshops, launching a yearly case competition and organizing alumni events</a:t>
            </a:r>
          </a:p>
        </p:txBody>
      </p:sp>
      <p:sp>
        <p:nvSpPr>
          <p:cNvPr id="12" name="Rectangle 11"/>
          <p:cNvSpPr/>
          <p:nvPr/>
        </p:nvSpPr>
        <p:spPr>
          <a:xfrm rot="813427">
            <a:off x="7345536" y="5136992"/>
            <a:ext cx="1240279" cy="263179"/>
          </a:xfrm>
          <a:prstGeom prst="rect">
            <a:avLst/>
          </a:pr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a:r>
              <a:rPr lang="en-US" sz="1400" dirty="0">
                <a:solidFill>
                  <a:schemeClr val="tx1"/>
                </a:solidFill>
                <a:latin typeface="Avenir LT Std 65 Medium" panose="020B0603020203020204" pitchFamily="34" charset="0"/>
              </a:rPr>
              <a:t>Example</a:t>
            </a:r>
          </a:p>
        </p:txBody>
      </p:sp>
      <p:sp>
        <p:nvSpPr>
          <p:cNvPr id="14" name="Rectangle 13"/>
          <p:cNvSpPr/>
          <p:nvPr/>
        </p:nvSpPr>
        <p:spPr>
          <a:xfrm>
            <a:off x="916223" y="1164918"/>
            <a:ext cx="7368886" cy="359840"/>
          </a:xfrm>
          <a:prstGeom prst="rect">
            <a:avLst/>
          </a:prstGeom>
          <a:solidFill>
            <a:schemeClr val="accent1">
              <a:lumMod val="20000"/>
              <a:lumOff val="80000"/>
            </a:schemeClr>
          </a:solidFill>
          <a:ln>
            <a:noFill/>
          </a:ln>
        </p:spPr>
        <p:txBody>
          <a:bodyPr wrap="square" lIns="82039" tIns="41020" rIns="82039" bIns="41020">
            <a:spAutoFit/>
          </a:bodyPr>
          <a:lstStyle/>
          <a:p>
            <a:pPr marL="285750" indent="-285750">
              <a:buFont typeface="Arial"/>
              <a:buChar char="•"/>
            </a:pPr>
            <a:r>
              <a:rPr lang="en-US" dirty="0" smtClean="0">
                <a:latin typeface="Avenir LT Std 65 Medium" panose="020B0603020203020204" pitchFamily="34" charset="0"/>
                <a:cs typeface="Arial"/>
              </a:rPr>
              <a:t>Head organizer for the 2014 Life Sciences Casebook</a:t>
            </a:r>
            <a:endParaRPr lang="en-US" dirty="0">
              <a:latin typeface="Avenir LT Std 65 Medium" panose="020B0603020203020204" pitchFamily="34" charset="0"/>
              <a:cs typeface="Arial"/>
            </a:endParaRPr>
          </a:p>
        </p:txBody>
      </p:sp>
      <p:sp>
        <p:nvSpPr>
          <p:cNvPr id="15" name="Rectangle 14"/>
          <p:cNvSpPr/>
          <p:nvPr/>
        </p:nvSpPr>
        <p:spPr>
          <a:xfrm>
            <a:off x="916223" y="2290151"/>
            <a:ext cx="7368886" cy="636839"/>
          </a:xfrm>
          <a:prstGeom prst="rect">
            <a:avLst/>
          </a:prstGeom>
          <a:solidFill>
            <a:schemeClr val="accent1">
              <a:lumMod val="20000"/>
              <a:lumOff val="80000"/>
            </a:schemeClr>
          </a:solidFill>
          <a:ln>
            <a:noFill/>
          </a:ln>
        </p:spPr>
        <p:txBody>
          <a:bodyPr wrap="square" lIns="82039" tIns="41020" rIns="82039" bIns="41020">
            <a:spAutoFit/>
          </a:bodyPr>
          <a:lstStyle/>
          <a:p>
            <a:pPr marL="285750" indent="-285750">
              <a:buFont typeface="Arial"/>
              <a:buChar char="•"/>
            </a:pPr>
            <a:r>
              <a:rPr lang="en-US" dirty="0" smtClean="0">
                <a:latin typeface="Avenir LT Std 65 Medium" panose="020B0603020203020204" pitchFamily="34" charset="0"/>
                <a:cs typeface="Arial"/>
              </a:rPr>
              <a:t>Generated the 100-page Life Sciences Casebook covering business strategy in healthcare, 130 downloads to date</a:t>
            </a:r>
            <a:endParaRPr lang="en-US" dirty="0">
              <a:latin typeface="Avenir LT Std 65 Medium" panose="020B0603020203020204" pitchFamily="34" charset="0"/>
              <a:cs typeface="Arial"/>
            </a:endParaRPr>
          </a:p>
        </p:txBody>
      </p:sp>
      <p:sp>
        <p:nvSpPr>
          <p:cNvPr id="3" name="Isosceles Triangle 2"/>
          <p:cNvSpPr/>
          <p:nvPr/>
        </p:nvSpPr>
        <p:spPr>
          <a:xfrm flipV="1">
            <a:off x="3050382" y="1713544"/>
            <a:ext cx="3200400" cy="36576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LT Std 65 Medium" panose="020B0603020203020204" pitchFamily="34" charset="0"/>
            </a:endParaRPr>
          </a:p>
        </p:txBody>
      </p:sp>
      <p:sp>
        <p:nvSpPr>
          <p:cNvPr id="18" name="Rectangle 17"/>
          <p:cNvSpPr/>
          <p:nvPr/>
        </p:nvSpPr>
        <p:spPr>
          <a:xfrm rot="813427">
            <a:off x="7421140" y="4253375"/>
            <a:ext cx="1240279" cy="263179"/>
          </a:xfrm>
          <a:prstGeom prst="rect">
            <a:avLst/>
          </a:pr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a:r>
              <a:rPr lang="en-US" sz="1400" dirty="0">
                <a:solidFill>
                  <a:schemeClr val="tx1"/>
                </a:solidFill>
                <a:latin typeface="Avenir LT Std 65 Medium" panose="020B0603020203020204" pitchFamily="34" charset="0"/>
              </a:rPr>
              <a:t>Example</a:t>
            </a:r>
          </a:p>
        </p:txBody>
      </p:sp>
      <p:sp>
        <p:nvSpPr>
          <p:cNvPr id="4" name="TextBox 3"/>
          <p:cNvSpPr txBox="1"/>
          <p:nvPr/>
        </p:nvSpPr>
        <p:spPr>
          <a:xfrm>
            <a:off x="157654" y="3993175"/>
            <a:ext cx="1862048" cy="369332"/>
          </a:xfrm>
          <a:prstGeom prst="rect">
            <a:avLst/>
          </a:prstGeom>
          <a:noFill/>
        </p:spPr>
        <p:txBody>
          <a:bodyPr wrap="none" rtlCol="0">
            <a:spAutoFit/>
          </a:bodyPr>
          <a:lstStyle/>
          <a:p>
            <a:r>
              <a:rPr lang="en-US" dirty="0" smtClean="0">
                <a:latin typeface="Avenir LT Std 65 Medium" panose="020B0603020203020204" pitchFamily="34" charset="0"/>
              </a:rPr>
              <a:t>More examples:</a:t>
            </a:r>
            <a:endParaRPr lang="en-US" dirty="0">
              <a:latin typeface="Avenir LT Std 65 Medium" panose="020B0603020203020204" pitchFamily="34" charset="0"/>
            </a:endParaRPr>
          </a:p>
        </p:txBody>
      </p:sp>
      <p:pic>
        <p:nvPicPr>
          <p:cNvPr id="6" name="Picture 5"/>
          <p:cNvPicPr>
            <a:picLocks noChangeAspect="1"/>
          </p:cNvPicPr>
          <p:nvPr/>
        </p:nvPicPr>
        <p:blipFill>
          <a:blip r:embed="rId5"/>
          <a:stretch>
            <a:fillRect/>
          </a:stretch>
        </p:blipFill>
        <p:spPr>
          <a:xfrm>
            <a:off x="8285109" y="2349223"/>
            <a:ext cx="457200" cy="457200"/>
          </a:xfrm>
          <a:prstGeom prst="rect">
            <a:avLst/>
          </a:prstGeom>
        </p:spPr>
      </p:pic>
      <p:graphicFrame>
        <p:nvGraphicFramePr>
          <p:cNvPr id="19" name="Diagram 18"/>
          <p:cNvGraphicFramePr/>
          <p:nvPr>
            <p:extLst>
              <p:ext uri="{D42A27DB-BD31-4B8C-83A1-F6EECF244321}">
                <p14:modId xmlns:p14="http://schemas.microsoft.com/office/powerpoint/2010/main" val="1520481100"/>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3948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2"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III</a:t>
            </a:r>
            <a:r>
              <a:rPr lang="en-US" sz="2900" dirty="0">
                <a:latin typeface="Avenir LT Std 65 Medium" panose="020B0603020203020204" pitchFamily="34" charset="0"/>
                <a:cs typeface="Arial"/>
              </a:rPr>
              <a:t>. </a:t>
            </a:r>
            <a:r>
              <a:rPr lang="en-US" sz="2900" dirty="0" smtClean="0">
                <a:latin typeface="Avenir LT Std 65 Medium" panose="020B0603020203020204" pitchFamily="34" charset="0"/>
                <a:cs typeface="Arial"/>
              </a:rPr>
              <a:t>Key Tips – Show Impact</a:t>
            </a:r>
            <a:endParaRPr lang="en-US" sz="2900" dirty="0">
              <a:latin typeface="Avenir LT Std 65 Medium" panose="020B0603020203020204" pitchFamily="34" charset="0"/>
              <a:cs typeface="Arial"/>
            </a:endParaRPr>
          </a:p>
        </p:txBody>
      </p:sp>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62" name="Title 5"/>
          <p:cNvSpPr txBox="1">
            <a:spLocks/>
          </p:cNvSpPr>
          <p:nvPr/>
        </p:nvSpPr>
        <p:spPr>
          <a:xfrm>
            <a:off x="493055" y="1945980"/>
            <a:ext cx="8229600" cy="203136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a:buChar char="•"/>
            </a:pPr>
            <a:r>
              <a:rPr lang="en-US" sz="2200" dirty="0">
                <a:latin typeface="Avenir LT Std 65 Medium" panose="020B0603020203020204" pitchFamily="34" charset="0"/>
                <a:cs typeface="Arial"/>
              </a:rPr>
              <a:t>Not enough to list what you did. Need to explain why it was </a:t>
            </a:r>
            <a:r>
              <a:rPr lang="en-US" sz="2200" dirty="0" smtClean="0">
                <a:latin typeface="Avenir LT Std 65 Medium" panose="020B0603020203020204" pitchFamily="34" charset="0"/>
                <a:cs typeface="Arial"/>
              </a:rPr>
              <a:t>meaningful.</a:t>
            </a:r>
          </a:p>
          <a:p>
            <a:pPr marL="342900" indent="-342900" algn="l">
              <a:buFont typeface="Arial"/>
              <a:buChar char="•"/>
            </a:pPr>
            <a:r>
              <a:rPr lang="en-US" sz="2200" dirty="0">
                <a:latin typeface="Avenir LT Std 65 Medium" panose="020B0603020203020204" pitchFamily="34" charset="0"/>
                <a:cs typeface="Arial"/>
              </a:rPr>
              <a:t>Focus on Results and Accomplishments – quantify as much as </a:t>
            </a:r>
            <a:r>
              <a:rPr lang="en-US" sz="2200" dirty="0" smtClean="0">
                <a:latin typeface="Avenir LT Std 65 Medium" panose="020B0603020203020204" pitchFamily="34" charset="0"/>
                <a:cs typeface="Arial"/>
              </a:rPr>
              <a:t>possible</a:t>
            </a:r>
          </a:p>
          <a:p>
            <a:pPr marL="342900" indent="-342900" algn="l">
              <a:buFont typeface="Arial"/>
              <a:buChar char="•"/>
            </a:pPr>
            <a:r>
              <a:rPr lang="en-US" sz="2200" dirty="0">
                <a:latin typeface="Avenir LT Std 65 Medium" panose="020B0603020203020204" pitchFamily="34" charset="0"/>
                <a:cs typeface="Arial"/>
              </a:rPr>
              <a:t>If you can’t quantify results in numbers, explain results qualitatively</a:t>
            </a:r>
            <a:endParaRPr lang="en-US" sz="2200" dirty="0" smtClean="0">
              <a:latin typeface="Avenir LT Std 65 Medium" panose="020B0603020203020204" pitchFamily="34" charset="0"/>
              <a:cs typeface="Arial"/>
            </a:endParaRPr>
          </a:p>
          <a:p>
            <a:pPr algn="l"/>
            <a:endParaRPr lang="en-US" sz="2200" dirty="0">
              <a:latin typeface="Avenir LT Std 65 Medium" panose="020B0603020203020204" pitchFamily="34" charset="0"/>
              <a:cs typeface="Arial"/>
            </a:endParaRPr>
          </a:p>
          <a:p>
            <a:pPr algn="l"/>
            <a:endParaRPr lang="en-US" sz="2200" dirty="0">
              <a:latin typeface="Avenir LT Std 65 Medium" panose="020B0603020203020204" pitchFamily="34" charset="0"/>
              <a:cs typeface="Arial"/>
            </a:endParaRPr>
          </a:p>
          <a:p>
            <a:pPr algn="l"/>
            <a:endParaRPr lang="en-US" sz="2200" dirty="0">
              <a:latin typeface="Avenir LT Std 65 Medium" panose="020B0603020203020204" pitchFamily="34" charset="0"/>
              <a:cs typeface="Arial"/>
            </a:endParaRPr>
          </a:p>
          <a:p>
            <a:pPr algn="l"/>
            <a:endParaRPr lang="en-US" sz="2200" dirty="0">
              <a:latin typeface="Avenir LT Std 65 Medium" panose="020B0603020203020204" pitchFamily="34" charset="0"/>
              <a:cs typeface="Arial"/>
            </a:endParaRPr>
          </a:p>
          <a:p>
            <a:pPr algn="l"/>
            <a:endParaRPr lang="en-US" sz="2200" dirty="0">
              <a:latin typeface="Avenir LT Std 65 Medium" panose="020B0603020203020204" pitchFamily="34" charset="0"/>
              <a:cs typeface="Arial"/>
            </a:endParaRPr>
          </a:p>
        </p:txBody>
      </p:sp>
      <p:sp>
        <p:nvSpPr>
          <p:cNvPr id="8" name="Rectangle 7"/>
          <p:cNvSpPr/>
          <p:nvPr/>
        </p:nvSpPr>
        <p:spPr>
          <a:xfrm>
            <a:off x="648882" y="3495486"/>
            <a:ext cx="7368886" cy="390618"/>
          </a:xfrm>
          <a:prstGeom prst="rect">
            <a:avLst/>
          </a:prstGeom>
          <a:solidFill>
            <a:schemeClr val="accent1">
              <a:lumMod val="20000"/>
              <a:lumOff val="80000"/>
            </a:schemeClr>
          </a:solidFill>
          <a:ln>
            <a:noFill/>
          </a:ln>
        </p:spPr>
        <p:txBody>
          <a:bodyPr wrap="square" lIns="82039" tIns="41020" rIns="82039" bIns="41020">
            <a:spAutoFit/>
          </a:bodyPr>
          <a:lstStyle/>
          <a:p>
            <a:pPr marL="307646" indent="-307646">
              <a:buFont typeface="Arial"/>
              <a:buChar char="•"/>
            </a:pPr>
            <a:r>
              <a:rPr lang="en-US" sz="2000" dirty="0" smtClean="0">
                <a:latin typeface="Avenir LT Std 65 Medium" panose="020B0603020203020204" pitchFamily="34" charset="0"/>
              </a:rPr>
              <a:t>Created </a:t>
            </a:r>
            <a:r>
              <a:rPr lang="en-US" sz="2000" dirty="0">
                <a:latin typeface="Avenir LT Std 65 Medium" panose="020B0603020203020204" pitchFamily="34" charset="0"/>
              </a:rPr>
              <a:t>marketing campaign that improved sales 20%</a:t>
            </a:r>
          </a:p>
        </p:txBody>
      </p:sp>
      <p:sp>
        <p:nvSpPr>
          <p:cNvPr id="9" name="Rectangle 8"/>
          <p:cNvSpPr/>
          <p:nvPr/>
        </p:nvSpPr>
        <p:spPr>
          <a:xfrm>
            <a:off x="648881" y="4520433"/>
            <a:ext cx="7368887" cy="698394"/>
          </a:xfrm>
          <a:prstGeom prst="rect">
            <a:avLst/>
          </a:prstGeom>
          <a:solidFill>
            <a:schemeClr val="accent1">
              <a:lumMod val="20000"/>
              <a:lumOff val="80000"/>
            </a:schemeClr>
          </a:solidFill>
          <a:ln>
            <a:noFill/>
          </a:ln>
        </p:spPr>
        <p:txBody>
          <a:bodyPr wrap="square" lIns="82039" tIns="41020" rIns="82039" bIns="41020">
            <a:spAutoFit/>
          </a:bodyPr>
          <a:lstStyle/>
          <a:p>
            <a:pPr marL="307646" indent="-307646">
              <a:buFont typeface="Arial"/>
              <a:buChar char="•"/>
            </a:pPr>
            <a:r>
              <a:rPr lang="en-US" sz="2000" dirty="0">
                <a:latin typeface="Avenir LT Std 65 Medium" panose="020B0603020203020204" pitchFamily="34" charset="0"/>
              </a:rPr>
              <a:t>R</a:t>
            </a:r>
            <a:r>
              <a:rPr lang="en-US" sz="2000" dirty="0" smtClean="0">
                <a:latin typeface="Avenir LT Std 65 Medium" panose="020B0603020203020204" pitchFamily="34" charset="0"/>
              </a:rPr>
              <a:t>evamped </a:t>
            </a:r>
            <a:r>
              <a:rPr lang="en-US" sz="2000" dirty="0">
                <a:latin typeface="Avenir LT Std 65 Medium" panose="020B0603020203020204" pitchFamily="34" charset="0"/>
              </a:rPr>
              <a:t>in-patient process which resulted in enhanced experience for clientele</a:t>
            </a:r>
          </a:p>
        </p:txBody>
      </p:sp>
      <p:sp>
        <p:nvSpPr>
          <p:cNvPr id="13" name="Rectangle 12"/>
          <p:cNvSpPr/>
          <p:nvPr/>
        </p:nvSpPr>
        <p:spPr>
          <a:xfrm rot="813427">
            <a:off x="7345536" y="4388843"/>
            <a:ext cx="1240279" cy="263179"/>
          </a:xfrm>
          <a:prstGeom prst="rect">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a:r>
              <a:rPr lang="en-US" sz="1400" dirty="0">
                <a:solidFill>
                  <a:schemeClr val="tx1"/>
                </a:solidFill>
                <a:latin typeface="Avenir LT Std 65 Medium" panose="020B0603020203020204" pitchFamily="34" charset="0"/>
              </a:rPr>
              <a:t>Example</a:t>
            </a:r>
          </a:p>
        </p:txBody>
      </p:sp>
      <p:sp>
        <p:nvSpPr>
          <p:cNvPr id="14" name="Rectangle 13"/>
          <p:cNvSpPr/>
          <p:nvPr/>
        </p:nvSpPr>
        <p:spPr>
          <a:xfrm rot="813427">
            <a:off x="7203923" y="3363896"/>
            <a:ext cx="1240279" cy="263179"/>
          </a:xfrm>
          <a:prstGeom prst="rect">
            <a:avLst/>
          </a:pr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a:r>
              <a:rPr lang="en-US" sz="1400" dirty="0">
                <a:solidFill>
                  <a:schemeClr val="tx1"/>
                </a:solidFill>
                <a:latin typeface="Avenir LT Std 65 Medium" panose="020B0603020203020204" pitchFamily="34" charset="0"/>
              </a:rPr>
              <a:t>Example</a:t>
            </a:r>
          </a:p>
        </p:txBody>
      </p:sp>
      <p:sp>
        <p:nvSpPr>
          <p:cNvPr id="2" name="TextBox 1"/>
          <p:cNvSpPr txBox="1"/>
          <p:nvPr/>
        </p:nvSpPr>
        <p:spPr>
          <a:xfrm>
            <a:off x="651651" y="3893781"/>
            <a:ext cx="7819448" cy="369332"/>
          </a:xfrm>
          <a:prstGeom prst="rect">
            <a:avLst/>
          </a:prstGeom>
          <a:noFill/>
        </p:spPr>
        <p:txBody>
          <a:bodyPr wrap="none" rtlCol="0">
            <a:spAutoFit/>
          </a:bodyPr>
          <a:lstStyle/>
          <a:p>
            <a:r>
              <a:rPr lang="en-US" dirty="0" smtClean="0">
                <a:latin typeface="Avenir LT Std 65 Medium" panose="020B0603020203020204" pitchFamily="34" charset="0"/>
              </a:rPr>
              <a:t>[Comment]: Quantify the accomplishments in percentage of sales </a:t>
            </a:r>
            <a:r>
              <a:rPr lang="en-US" dirty="0">
                <a:latin typeface="Avenir LT Std 65 Medium" panose="020B0603020203020204" pitchFamily="34" charset="0"/>
              </a:rPr>
              <a:t>g</a:t>
            </a:r>
            <a:r>
              <a:rPr lang="en-US" dirty="0" smtClean="0">
                <a:latin typeface="Avenir LT Std 65 Medium" panose="020B0603020203020204" pitchFamily="34" charset="0"/>
              </a:rPr>
              <a:t>rowth</a:t>
            </a:r>
            <a:endParaRPr lang="en-US" dirty="0">
              <a:latin typeface="Avenir LT Std 65 Medium" panose="020B0603020203020204" pitchFamily="34" charset="0"/>
            </a:endParaRPr>
          </a:p>
        </p:txBody>
      </p:sp>
      <p:sp>
        <p:nvSpPr>
          <p:cNvPr id="16" name="TextBox 15"/>
          <p:cNvSpPr txBox="1"/>
          <p:nvPr/>
        </p:nvSpPr>
        <p:spPr>
          <a:xfrm>
            <a:off x="720506" y="5224770"/>
            <a:ext cx="4728217" cy="369332"/>
          </a:xfrm>
          <a:prstGeom prst="rect">
            <a:avLst/>
          </a:prstGeom>
          <a:noFill/>
        </p:spPr>
        <p:txBody>
          <a:bodyPr wrap="none" rtlCol="0">
            <a:spAutoFit/>
          </a:bodyPr>
          <a:lstStyle/>
          <a:p>
            <a:r>
              <a:rPr lang="en-US" dirty="0" smtClean="0">
                <a:latin typeface="Avenir LT Std 65 Medium" panose="020B0603020203020204" pitchFamily="34" charset="0"/>
              </a:rPr>
              <a:t>[Comment]: Focus on the qualitative results</a:t>
            </a:r>
            <a:endParaRPr lang="en-US" dirty="0">
              <a:latin typeface="Avenir LT Std 65 Medium" panose="020B0603020203020204" pitchFamily="34" charset="0"/>
            </a:endParaRPr>
          </a:p>
        </p:txBody>
      </p:sp>
      <p:sp>
        <p:nvSpPr>
          <p:cNvPr id="17" name="TextBox 16"/>
          <p:cNvSpPr txBox="1"/>
          <p:nvPr/>
        </p:nvSpPr>
        <p:spPr>
          <a:xfrm>
            <a:off x="5071335" y="5866720"/>
            <a:ext cx="3940374" cy="338554"/>
          </a:xfrm>
          <a:prstGeom prst="rect">
            <a:avLst/>
          </a:prstGeom>
          <a:noFill/>
        </p:spPr>
        <p:txBody>
          <a:bodyPr wrap="none" rtlCol="0">
            <a:spAutoFit/>
          </a:bodyPr>
          <a:lstStyle/>
          <a:p>
            <a:r>
              <a:rPr lang="en-US" sz="1600" dirty="0" smtClean="0">
                <a:latin typeface="Avenir LT Std 65 Medium" panose="020B0603020203020204" pitchFamily="34" charset="0"/>
              </a:rPr>
              <a:t>Resources: Yale OCS Resumes website   </a:t>
            </a:r>
            <a:endParaRPr lang="en-US" sz="1600" dirty="0">
              <a:latin typeface="Avenir LT Std 65 Medium" panose="020B0603020203020204" pitchFamily="34" charset="0"/>
            </a:endParaRPr>
          </a:p>
        </p:txBody>
      </p:sp>
      <p:graphicFrame>
        <p:nvGraphicFramePr>
          <p:cNvPr id="15" name="Diagram 14"/>
          <p:cNvGraphicFramePr/>
          <p:nvPr>
            <p:extLst>
              <p:ext uri="{D42A27DB-BD31-4B8C-83A1-F6EECF244321}">
                <p14:modId xmlns:p14="http://schemas.microsoft.com/office/powerpoint/2010/main" val="1927947512"/>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4951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067704" y="4375188"/>
            <a:ext cx="5008591" cy="1781793"/>
          </a:xfrm>
          <a:ln w="38100">
            <a:solidFill>
              <a:schemeClr val="tx2"/>
            </a:solidFill>
          </a:ln>
        </p:spPr>
        <p:txBody>
          <a:bodyPr>
            <a:normAutofit/>
          </a:bodyPr>
          <a:lstStyle/>
          <a:p>
            <a:pPr marL="0" indent="-67827" algn="ctr">
              <a:buNone/>
            </a:pPr>
            <a:r>
              <a:rPr lang="en-US" sz="2400" b="1" dirty="0" smtClean="0">
                <a:solidFill>
                  <a:schemeClr val="tx2">
                    <a:lumMod val="60000"/>
                    <a:lumOff val="40000"/>
                  </a:schemeClr>
                </a:solidFill>
                <a:latin typeface="Avenir LT Std 65 Medium" panose="020B0603020203020204" pitchFamily="34" charset="0"/>
                <a:cs typeface="Arial"/>
              </a:rPr>
              <a:t>Questions to think about</a:t>
            </a:r>
            <a:endParaRPr lang="en-US" sz="2400" dirty="0" smtClean="0">
              <a:latin typeface="Avenir LT Std 65 Medium" panose="020B0603020203020204" pitchFamily="34" charset="0"/>
              <a:cs typeface="Arial"/>
            </a:endParaRPr>
          </a:p>
          <a:p>
            <a:pPr marL="0" indent="-67827" algn="ctr">
              <a:buNone/>
            </a:pPr>
            <a:r>
              <a:rPr lang="en-US" sz="1800" dirty="0" smtClean="0">
                <a:latin typeface="Avenir LT Std 65 Medium" panose="020B0603020203020204" pitchFamily="34" charset="0"/>
                <a:cs typeface="Arial"/>
              </a:rPr>
              <a:t>What </a:t>
            </a:r>
            <a:r>
              <a:rPr lang="en-US" sz="1800" dirty="0">
                <a:latin typeface="Avenir LT Std 65 Medium" panose="020B0603020203020204" pitchFamily="34" charset="0"/>
                <a:cs typeface="Arial"/>
              </a:rPr>
              <a:t>catches your </a:t>
            </a:r>
            <a:r>
              <a:rPr lang="en-US" sz="1800" dirty="0" smtClean="0">
                <a:latin typeface="Avenir LT Std 65 Medium" panose="020B0603020203020204" pitchFamily="34" charset="0"/>
                <a:cs typeface="Arial"/>
              </a:rPr>
              <a:t>eye?</a:t>
            </a:r>
          </a:p>
          <a:p>
            <a:pPr marL="0" indent="-67827" algn="ctr">
              <a:buNone/>
            </a:pPr>
            <a:r>
              <a:rPr lang="en-US" sz="1800" dirty="0" smtClean="0">
                <a:latin typeface="Avenir LT Std 65 Medium" panose="020B0603020203020204" pitchFamily="34" charset="0"/>
                <a:cs typeface="Arial"/>
              </a:rPr>
              <a:t>What </a:t>
            </a:r>
            <a:r>
              <a:rPr lang="en-US" sz="1800" dirty="0">
                <a:latin typeface="Avenir LT Std 65 Medium" panose="020B0603020203020204" pitchFamily="34" charset="0"/>
                <a:cs typeface="Arial"/>
              </a:rPr>
              <a:t>impresses </a:t>
            </a:r>
            <a:r>
              <a:rPr lang="en-US" sz="1800" dirty="0" smtClean="0">
                <a:latin typeface="Avenir LT Std 65 Medium" panose="020B0603020203020204" pitchFamily="34" charset="0"/>
                <a:cs typeface="Arial"/>
              </a:rPr>
              <a:t>you?</a:t>
            </a:r>
          </a:p>
          <a:p>
            <a:pPr marL="0" indent="-67827" algn="ctr">
              <a:buNone/>
            </a:pPr>
            <a:r>
              <a:rPr lang="en-US" sz="1800" dirty="0" smtClean="0">
                <a:latin typeface="Avenir LT Std 65 Medium" panose="020B0603020203020204" pitchFamily="34" charset="0"/>
                <a:cs typeface="Arial"/>
              </a:rPr>
              <a:t>What </a:t>
            </a:r>
            <a:r>
              <a:rPr lang="en-US" sz="1800" dirty="0">
                <a:latin typeface="Avenir LT Std 65 Medium" panose="020B0603020203020204" pitchFamily="34" charset="0"/>
                <a:cs typeface="Arial"/>
              </a:rPr>
              <a:t>is difficult to </a:t>
            </a:r>
            <a:r>
              <a:rPr lang="en-US" sz="1800" dirty="0" smtClean="0">
                <a:latin typeface="Avenir LT Std 65 Medium" panose="020B0603020203020204" pitchFamily="34" charset="0"/>
                <a:cs typeface="Arial"/>
              </a:rPr>
              <a:t>understand?</a:t>
            </a:r>
          </a:p>
          <a:p>
            <a:pPr marL="0" indent="-67827" algn="ctr">
              <a:buNone/>
            </a:pPr>
            <a:r>
              <a:rPr lang="en-US" sz="1800" dirty="0" smtClean="0">
                <a:latin typeface="Avenir LT Std 65 Medium" panose="020B0603020203020204" pitchFamily="34" charset="0"/>
                <a:cs typeface="Arial"/>
              </a:rPr>
              <a:t>What </a:t>
            </a:r>
            <a:r>
              <a:rPr lang="en-US" sz="1800" dirty="0">
                <a:latin typeface="Avenir LT Std 65 Medium" panose="020B0603020203020204" pitchFamily="34" charset="0"/>
                <a:cs typeface="Arial"/>
              </a:rPr>
              <a:t>could be enumerated</a:t>
            </a:r>
            <a:r>
              <a:rPr lang="en-US" sz="1800" dirty="0" smtClean="0">
                <a:latin typeface="Avenir LT Std 65 Medium" panose="020B0603020203020204" pitchFamily="34" charset="0"/>
                <a:cs typeface="Arial"/>
              </a:rPr>
              <a:t>?</a:t>
            </a:r>
            <a:endParaRPr lang="en-US" sz="2200" dirty="0" smtClean="0">
              <a:latin typeface="Avenir LT Std 65 Medium" panose="020B0603020203020204" pitchFamily="34" charset="0"/>
              <a:cs typeface="Arial"/>
            </a:endParaRPr>
          </a:p>
          <a:p>
            <a:pPr marL="0" indent="-67827" algn="ctr">
              <a:buNone/>
            </a:pPr>
            <a:endParaRPr lang="en-US" sz="2200" dirty="0">
              <a:latin typeface="Avenir LT Std 65 Medium" panose="020B0603020203020204" pitchFamily="34" charset="0"/>
              <a:cs typeface="Arial"/>
            </a:endParaRPr>
          </a:p>
        </p:txBody>
      </p:sp>
      <p:sp>
        <p:nvSpPr>
          <p:cNvPr id="9" name="Rectangle 8"/>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13" name="Picture 12"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graphicFrame>
        <p:nvGraphicFramePr>
          <p:cNvPr id="16" name="Diagram 15"/>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IV. Peer Review</a:t>
            </a:r>
          </a:p>
        </p:txBody>
      </p:sp>
      <p:cxnSp>
        <p:nvCxnSpPr>
          <p:cNvPr id="12" name="Straight Connector 11"/>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64612" y="1010388"/>
            <a:ext cx="2234317" cy="338554"/>
            <a:chOff x="509672" y="1834415"/>
            <a:chExt cx="3511089" cy="383055"/>
          </a:xfrm>
        </p:grpSpPr>
        <p:sp>
          <p:nvSpPr>
            <p:cNvPr id="34" name="TextBox 33"/>
            <p:cNvSpPr txBox="1"/>
            <p:nvPr/>
          </p:nvSpPr>
          <p:spPr>
            <a:xfrm>
              <a:off x="922129" y="1834415"/>
              <a:ext cx="2679934" cy="383055"/>
            </a:xfrm>
            <a:prstGeom prst="rect">
              <a:avLst/>
            </a:prstGeom>
            <a:noFill/>
            <a:ln>
              <a:noFill/>
            </a:ln>
          </p:spPr>
          <p:txBody>
            <a:bodyPr wrap="none" rtlCol="0" anchor="b">
              <a:spAutoFit/>
            </a:bodyPr>
            <a:lstStyle/>
            <a:p>
              <a:pPr algn="ctr" defTabSz="913651"/>
              <a:r>
                <a:rPr lang="en-US" sz="1600" dirty="0" smtClean="0">
                  <a:solidFill>
                    <a:srgbClr val="4F78B1"/>
                  </a:solidFill>
                  <a:latin typeface="Avenir LT Std 65 Medium" panose="020B0603020203020204" pitchFamily="34" charset="0"/>
                </a:rPr>
                <a:t>Pick one resume</a:t>
              </a:r>
              <a:endParaRPr lang="en-US" sz="1600" dirty="0">
                <a:solidFill>
                  <a:srgbClr val="4F78B1"/>
                </a:solidFill>
                <a:latin typeface="Avenir LT Std 65 Medium" panose="020B0603020203020204" pitchFamily="34" charset="0"/>
              </a:endParaRPr>
            </a:p>
          </p:txBody>
        </p:sp>
        <p:cxnSp>
          <p:nvCxnSpPr>
            <p:cNvPr id="35" name="Straight Connector 34"/>
            <p:cNvCxnSpPr/>
            <p:nvPr/>
          </p:nvCxnSpPr>
          <p:spPr>
            <a:xfrm>
              <a:off x="509672" y="2214494"/>
              <a:ext cx="351108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917341" y="989736"/>
            <a:ext cx="2743200" cy="338554"/>
            <a:chOff x="509672" y="1830799"/>
            <a:chExt cx="3094534" cy="383695"/>
          </a:xfrm>
        </p:grpSpPr>
        <p:sp>
          <p:nvSpPr>
            <p:cNvPr id="32" name="TextBox 31"/>
            <p:cNvSpPr txBox="1"/>
            <p:nvPr/>
          </p:nvSpPr>
          <p:spPr>
            <a:xfrm>
              <a:off x="925743" y="1830799"/>
              <a:ext cx="2255321" cy="383695"/>
            </a:xfrm>
            <a:prstGeom prst="rect">
              <a:avLst/>
            </a:prstGeom>
            <a:noFill/>
            <a:ln>
              <a:noFill/>
            </a:ln>
          </p:spPr>
          <p:txBody>
            <a:bodyPr wrap="none" rtlCol="0" anchor="b">
              <a:spAutoFit/>
            </a:bodyPr>
            <a:lstStyle/>
            <a:p>
              <a:pPr algn="ctr" defTabSz="913651"/>
              <a:r>
                <a:rPr lang="en-US" sz="1600" dirty="0" smtClean="0">
                  <a:solidFill>
                    <a:srgbClr val="4F78B1"/>
                  </a:solidFill>
                  <a:latin typeface="Avenir LT Std 65 Medium" panose="020B0603020203020204" pitchFamily="34" charset="0"/>
                </a:rPr>
                <a:t>5-10 minute editing</a:t>
              </a:r>
              <a:endParaRPr lang="en-US" sz="1600" dirty="0">
                <a:solidFill>
                  <a:srgbClr val="4F78B1"/>
                </a:solidFill>
                <a:latin typeface="Avenir LT Std 65 Medium" panose="020B0603020203020204" pitchFamily="34" charset="0"/>
              </a:endParaRPr>
            </a:p>
          </p:txBody>
        </p:sp>
        <p:cxnSp>
          <p:nvCxnSpPr>
            <p:cNvPr id="33" name="Straight Connector 32"/>
            <p:cNvCxnSpPr/>
            <p:nvPr/>
          </p:nvCxnSpPr>
          <p:spPr>
            <a:xfrm>
              <a:off x="509672" y="2214494"/>
              <a:ext cx="3094534"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51473" y="1809394"/>
            <a:ext cx="1426187" cy="1310258"/>
            <a:chOff x="1657324" y="3269293"/>
            <a:chExt cx="2126010" cy="2170697"/>
          </a:xfrm>
        </p:grpSpPr>
        <p:pic>
          <p:nvPicPr>
            <p:cNvPr id="30" name="Picture 29" descr="Screen shot 2012-02-09 at 10.51.15 PM.png"/>
            <p:cNvPicPr>
              <a:picLocks noChangeAspect="1"/>
            </p:cNvPicPr>
            <p:nvPr/>
          </p:nvPicPr>
          <p:blipFill rotWithShape="1">
            <a:blip r:embed="rId9" cstate="email">
              <a:extLst>
                <a:ext uri="{28A0092B-C50C-407E-A947-70E740481C1C}">
                  <a14:useLocalDpi xmlns:a14="http://schemas.microsoft.com/office/drawing/2010/main" val="0"/>
                </a:ext>
              </a:extLst>
            </a:blip>
            <a:srcRect l="37480" t="8624" r="17921" b="28284"/>
            <a:stretch/>
          </p:blipFill>
          <p:spPr>
            <a:xfrm>
              <a:off x="2312122" y="3269293"/>
              <a:ext cx="1471212" cy="1893602"/>
            </a:xfrm>
            <a:prstGeom prst="rect">
              <a:avLst/>
            </a:prstGeom>
            <a:ln>
              <a:solidFill>
                <a:schemeClr val="tx1"/>
              </a:solidFill>
            </a:ln>
          </p:spPr>
        </p:pic>
        <p:pic>
          <p:nvPicPr>
            <p:cNvPr id="31" name="Picture 30" descr="Screen shot 2012-02-09 at 10.49.30 PM.png"/>
            <p:cNvPicPr>
              <a:picLocks noChangeAspect="1"/>
            </p:cNvPicPr>
            <p:nvPr/>
          </p:nvPicPr>
          <p:blipFill rotWithShape="1">
            <a:blip r:embed="rId10" cstate="email">
              <a:extLst>
                <a:ext uri="{28A0092B-C50C-407E-A947-70E740481C1C}">
                  <a14:useLocalDpi xmlns:a14="http://schemas.microsoft.com/office/drawing/2010/main" val="0"/>
                </a:ext>
              </a:extLst>
            </a:blip>
            <a:srcRect l="37067" t="8625" r="17095" b="28283"/>
            <a:stretch/>
          </p:blipFill>
          <p:spPr>
            <a:xfrm>
              <a:off x="1657324" y="3546388"/>
              <a:ext cx="1512079" cy="1893602"/>
            </a:xfrm>
            <a:prstGeom prst="rect">
              <a:avLst/>
            </a:prstGeom>
            <a:ln>
              <a:solidFill>
                <a:schemeClr val="tx1"/>
              </a:solidFill>
            </a:ln>
          </p:spPr>
        </p:pic>
      </p:grpSp>
      <p:sp>
        <p:nvSpPr>
          <p:cNvPr id="18" name="Isosceles Triangle 17"/>
          <p:cNvSpPr/>
          <p:nvPr/>
        </p:nvSpPr>
        <p:spPr>
          <a:xfrm rot="5400000">
            <a:off x="1911849" y="2280346"/>
            <a:ext cx="2010985" cy="4008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3" tIns="41000" rIns="82003" bIns="41000" rtlCol="0" anchor="ctr"/>
          <a:lstStyle/>
          <a:p>
            <a:pPr algn="ctr" defTabSz="913651"/>
            <a:endParaRPr lang="en-US">
              <a:solidFill>
                <a:prstClr val="white"/>
              </a:solidFill>
              <a:latin typeface="Avenir LT Std 65 Medium" panose="020B0603020203020204" pitchFamily="34" charset="0"/>
            </a:endParaRPr>
          </a:p>
        </p:txBody>
      </p:sp>
      <p:pic>
        <p:nvPicPr>
          <p:cNvPr id="25" name="Picture 24"/>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248265" y="1688595"/>
            <a:ext cx="253727" cy="257485"/>
          </a:xfrm>
          <a:prstGeom prst="rect">
            <a:avLst/>
          </a:prstGeom>
        </p:spPr>
      </p:pic>
      <p:pic>
        <p:nvPicPr>
          <p:cNvPr id="26" name="Picture 2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248264" y="2039094"/>
            <a:ext cx="253727" cy="257485"/>
          </a:xfrm>
          <a:prstGeom prst="rect">
            <a:avLst/>
          </a:prstGeom>
        </p:spPr>
      </p:pic>
      <p:pic>
        <p:nvPicPr>
          <p:cNvPr id="27" name="Picture 26"/>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199369" y="2918550"/>
            <a:ext cx="253727" cy="257485"/>
          </a:xfrm>
          <a:prstGeom prst="rect">
            <a:avLst/>
          </a:prstGeom>
        </p:spPr>
      </p:pic>
      <p:pic>
        <p:nvPicPr>
          <p:cNvPr id="29" name="Picture 2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216364" y="3815652"/>
            <a:ext cx="253727" cy="257485"/>
          </a:xfrm>
          <a:prstGeom prst="rect">
            <a:avLst/>
          </a:prstGeom>
        </p:spPr>
      </p:pic>
      <p:sp>
        <p:nvSpPr>
          <p:cNvPr id="37" name="TextBox 36"/>
          <p:cNvSpPr txBox="1"/>
          <p:nvPr/>
        </p:nvSpPr>
        <p:spPr>
          <a:xfrm>
            <a:off x="3209729" y="1681863"/>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Formatting</a:t>
            </a:r>
            <a:endParaRPr lang="en-US" sz="1400" dirty="0"/>
          </a:p>
        </p:txBody>
      </p:sp>
      <p:sp>
        <p:nvSpPr>
          <p:cNvPr id="38" name="TextBox 37"/>
          <p:cNvSpPr txBox="1"/>
          <p:nvPr/>
        </p:nvSpPr>
        <p:spPr>
          <a:xfrm>
            <a:off x="3208370" y="1980138"/>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Academic Achievement</a:t>
            </a:r>
            <a:endParaRPr lang="en-US" sz="1400" dirty="0"/>
          </a:p>
        </p:txBody>
      </p:sp>
      <p:sp>
        <p:nvSpPr>
          <p:cNvPr id="39" name="TextBox 38"/>
          <p:cNvSpPr txBox="1"/>
          <p:nvPr/>
        </p:nvSpPr>
        <p:spPr>
          <a:xfrm>
            <a:off x="3207011" y="2278413"/>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Business Experience</a:t>
            </a:r>
            <a:endParaRPr lang="en-US" sz="1400" dirty="0"/>
          </a:p>
        </p:txBody>
      </p:sp>
      <p:sp>
        <p:nvSpPr>
          <p:cNvPr id="40" name="TextBox 39"/>
          <p:cNvSpPr txBox="1"/>
          <p:nvPr/>
        </p:nvSpPr>
        <p:spPr>
          <a:xfrm>
            <a:off x="3209729" y="2573389"/>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Leadership</a:t>
            </a:r>
            <a:endParaRPr lang="en-US" sz="1400" dirty="0"/>
          </a:p>
        </p:txBody>
      </p:sp>
      <p:sp>
        <p:nvSpPr>
          <p:cNvPr id="41" name="TextBox 40"/>
          <p:cNvSpPr txBox="1"/>
          <p:nvPr/>
        </p:nvSpPr>
        <p:spPr>
          <a:xfrm>
            <a:off x="3207010" y="2871664"/>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Teamwork</a:t>
            </a:r>
            <a:endParaRPr lang="en-US" sz="1400" dirty="0"/>
          </a:p>
        </p:txBody>
      </p:sp>
      <p:sp>
        <p:nvSpPr>
          <p:cNvPr id="42" name="TextBox 41"/>
          <p:cNvSpPr txBox="1"/>
          <p:nvPr/>
        </p:nvSpPr>
        <p:spPr>
          <a:xfrm>
            <a:off x="3207010" y="3169500"/>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Impact</a:t>
            </a:r>
            <a:endParaRPr lang="en-US" sz="1400" dirty="0"/>
          </a:p>
        </p:txBody>
      </p:sp>
      <p:sp>
        <p:nvSpPr>
          <p:cNvPr id="43" name="TextBox 42"/>
          <p:cNvSpPr txBox="1"/>
          <p:nvPr/>
        </p:nvSpPr>
        <p:spPr>
          <a:xfrm>
            <a:off x="3205651" y="3467775"/>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Numbers</a:t>
            </a:r>
            <a:endParaRPr lang="en-US" sz="1400" dirty="0"/>
          </a:p>
        </p:txBody>
      </p:sp>
      <p:sp>
        <p:nvSpPr>
          <p:cNvPr id="47" name="Isosceles Triangle 46"/>
          <p:cNvSpPr/>
          <p:nvPr/>
        </p:nvSpPr>
        <p:spPr>
          <a:xfrm rot="5400000">
            <a:off x="4984965" y="2285879"/>
            <a:ext cx="2010985" cy="4008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3" tIns="41000" rIns="82003" bIns="41000" rtlCol="0" anchor="ctr"/>
          <a:lstStyle/>
          <a:p>
            <a:pPr algn="ctr" defTabSz="913651"/>
            <a:endParaRPr lang="en-US">
              <a:solidFill>
                <a:prstClr val="white"/>
              </a:solidFill>
              <a:latin typeface="Avenir LT Std 65 Medium" panose="020B0603020203020204" pitchFamily="34" charset="0"/>
            </a:endParaRPr>
          </a:p>
        </p:txBody>
      </p:sp>
      <p:sp>
        <p:nvSpPr>
          <p:cNvPr id="48" name="TextBox 47"/>
          <p:cNvSpPr txBox="1"/>
          <p:nvPr/>
        </p:nvSpPr>
        <p:spPr>
          <a:xfrm>
            <a:off x="3205650" y="3764322"/>
            <a:ext cx="1916709" cy="298275"/>
          </a:xfrm>
          <a:prstGeom prst="rect">
            <a:avLst/>
          </a:prstGeom>
          <a:noFill/>
          <a:ln>
            <a:solidFill>
              <a:schemeClr val="tx1"/>
            </a:solidFill>
          </a:ln>
        </p:spPr>
        <p:txBody>
          <a:bodyPr wrap="square" lIns="82030" tIns="41015" rIns="82030" bIns="41015" rtlCol="0">
            <a:spAutoFit/>
          </a:bodyPr>
          <a:lstStyle/>
          <a:p>
            <a:r>
              <a:rPr lang="en-US" sz="1400" b="1" dirty="0" smtClean="0"/>
              <a:t>Extracurricular</a:t>
            </a:r>
            <a:endParaRPr lang="en-US" sz="1400" dirty="0"/>
          </a:p>
        </p:txBody>
      </p:sp>
      <p:grpSp>
        <p:nvGrpSpPr>
          <p:cNvPr id="50" name="Group 49"/>
          <p:cNvGrpSpPr/>
          <p:nvPr/>
        </p:nvGrpSpPr>
        <p:grpSpPr>
          <a:xfrm>
            <a:off x="6190890" y="944802"/>
            <a:ext cx="2743200" cy="338554"/>
            <a:chOff x="509672" y="1830799"/>
            <a:chExt cx="3094534" cy="383695"/>
          </a:xfrm>
        </p:grpSpPr>
        <p:sp>
          <p:nvSpPr>
            <p:cNvPr id="51" name="TextBox 50"/>
            <p:cNvSpPr txBox="1"/>
            <p:nvPr/>
          </p:nvSpPr>
          <p:spPr>
            <a:xfrm>
              <a:off x="1091206" y="1830799"/>
              <a:ext cx="1924400" cy="383695"/>
            </a:xfrm>
            <a:prstGeom prst="rect">
              <a:avLst/>
            </a:prstGeom>
            <a:noFill/>
            <a:ln>
              <a:noFill/>
            </a:ln>
          </p:spPr>
          <p:txBody>
            <a:bodyPr wrap="none" rtlCol="0" anchor="b">
              <a:spAutoFit/>
            </a:bodyPr>
            <a:lstStyle/>
            <a:p>
              <a:pPr algn="ctr" defTabSz="913651"/>
              <a:r>
                <a:rPr lang="en-US" sz="1600" dirty="0" smtClean="0">
                  <a:solidFill>
                    <a:srgbClr val="4F78B1"/>
                  </a:solidFill>
                  <a:latin typeface="Avenir LT Std 65 Medium" panose="020B0603020203020204" pitchFamily="34" charset="0"/>
                </a:rPr>
                <a:t>5-10 min discuss</a:t>
              </a:r>
              <a:endParaRPr lang="en-US" sz="1600" dirty="0">
                <a:solidFill>
                  <a:srgbClr val="4F78B1"/>
                </a:solidFill>
                <a:latin typeface="Avenir LT Std 65 Medium" panose="020B0603020203020204" pitchFamily="34" charset="0"/>
              </a:endParaRPr>
            </a:p>
          </p:txBody>
        </p:sp>
        <p:cxnSp>
          <p:nvCxnSpPr>
            <p:cNvPr id="52" name="Straight Connector 51"/>
            <p:cNvCxnSpPr/>
            <p:nvPr/>
          </p:nvCxnSpPr>
          <p:spPr>
            <a:xfrm>
              <a:off x="509672" y="2214494"/>
              <a:ext cx="3094534"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3369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11" name="Picture 10"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graphicFrame>
        <p:nvGraphicFramePr>
          <p:cNvPr id="12" name="Diagram 11"/>
          <p:cNvGraphicFramePr/>
          <p:nvPr>
            <p:extLst>
              <p:ext uri="{D42A27DB-BD31-4B8C-83A1-F6EECF244321}">
                <p14:modId xmlns:p14="http://schemas.microsoft.com/office/powerpoint/2010/main" val="2065220282"/>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V. Extra Resources</a:t>
            </a:r>
          </a:p>
        </p:txBody>
      </p:sp>
      <p:cxnSp>
        <p:nvCxnSpPr>
          <p:cNvPr id="8" name="Straight Connector 7"/>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457200" y="1143000"/>
            <a:ext cx="8229600" cy="4525963"/>
          </a:xfrm>
        </p:spPr>
        <p:txBody>
          <a:bodyPr>
            <a:normAutofit fontScale="92500"/>
          </a:bodyPr>
          <a:lstStyle/>
          <a:p>
            <a:r>
              <a:rPr lang="en-US" dirty="0" smtClean="0"/>
              <a:t>Yale Office of Career Services</a:t>
            </a:r>
          </a:p>
          <a:p>
            <a:pPr lvl="1"/>
            <a:r>
              <a:rPr lang="en-US" dirty="0" smtClean="0"/>
              <a:t>Appointments for resumes, cover letter, fit interviews</a:t>
            </a:r>
            <a:endParaRPr lang="en-US" dirty="0" smtClean="0">
              <a:hlinkClick r:id="rId9"/>
            </a:endParaRPr>
          </a:p>
          <a:p>
            <a:r>
              <a:rPr lang="en-US" dirty="0" smtClean="0">
                <a:hlinkClick r:id="rId9"/>
              </a:rPr>
              <a:t>Resume and cover letter guide (HES)</a:t>
            </a:r>
            <a:endParaRPr lang="en-US" dirty="0" smtClean="0"/>
          </a:p>
          <a:p>
            <a:r>
              <a:rPr lang="en-US" dirty="0" smtClean="0">
                <a:hlinkClick r:id="rId10"/>
              </a:rPr>
              <a:t>Resume and cover letter guide (Stanford)</a:t>
            </a:r>
            <a:endParaRPr lang="en-US" dirty="0" smtClean="0"/>
          </a:p>
          <a:p>
            <a:r>
              <a:rPr lang="en-US" dirty="0" smtClean="0">
                <a:hlinkClick r:id="rId11"/>
              </a:rPr>
              <a:t>Career guide, pp. 20-39 (Stanford)</a:t>
            </a:r>
            <a:endParaRPr lang="en-US" dirty="0" smtClean="0"/>
          </a:p>
          <a:p>
            <a:r>
              <a:rPr lang="en-US" dirty="0" smtClean="0">
                <a:hlinkClick r:id="rId12"/>
              </a:rPr>
              <a:t>Resume writing (</a:t>
            </a:r>
            <a:r>
              <a:rPr lang="en-US" dirty="0" err="1" smtClean="0">
                <a:hlinkClick r:id="rId12"/>
              </a:rPr>
              <a:t>UPenn</a:t>
            </a:r>
            <a:r>
              <a:rPr lang="en-US" dirty="0" smtClean="0">
                <a:hlinkClick r:id="rId12"/>
              </a:rPr>
              <a:t>)</a:t>
            </a:r>
            <a:endParaRPr lang="en-US" dirty="0" smtClean="0"/>
          </a:p>
          <a:p>
            <a:r>
              <a:rPr lang="en-US" dirty="0" smtClean="0">
                <a:hlinkClick r:id="rId13"/>
              </a:rPr>
              <a:t>Sample resumes (MIT Sloan)</a:t>
            </a:r>
            <a:endParaRPr lang="en-US" dirty="0" smtClean="0"/>
          </a:p>
          <a:p>
            <a:r>
              <a:rPr lang="en-US" dirty="0" smtClean="0">
                <a:hlinkClick r:id="rId14"/>
              </a:rPr>
              <a:t>Resume guide (Dartmouth Tuck)</a:t>
            </a:r>
            <a:endParaRPr lang="en-US" dirty="0"/>
          </a:p>
        </p:txBody>
      </p:sp>
    </p:spTree>
    <p:extLst>
      <p:ext uri="{BB962C8B-B14F-4D97-AF65-F5344CB8AC3E}">
        <p14:creationId xmlns:p14="http://schemas.microsoft.com/office/powerpoint/2010/main" val="1015270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Overview</a:t>
            </a:r>
          </a:p>
        </p:txBody>
      </p:sp>
      <p:sp>
        <p:nvSpPr>
          <p:cNvPr id="3" name="Content Placeholder 2"/>
          <p:cNvSpPr>
            <a:spLocks noGrp="1"/>
          </p:cNvSpPr>
          <p:nvPr>
            <p:ph idx="1"/>
          </p:nvPr>
        </p:nvSpPr>
        <p:spPr>
          <a:xfrm>
            <a:off x="457200" y="1345342"/>
            <a:ext cx="8229600" cy="4463048"/>
          </a:xfrm>
        </p:spPr>
        <p:txBody>
          <a:bodyPr>
            <a:normAutofit/>
          </a:bodyPr>
          <a:lstStyle/>
          <a:p>
            <a:pPr marL="992266" lvl="2" indent="-512504">
              <a:buFont typeface="+mj-lt"/>
              <a:buAutoNum type="romanUcPeriod"/>
            </a:pPr>
            <a:r>
              <a:rPr lang="en-US" dirty="0" smtClean="0">
                <a:latin typeface="Avenir LT Std 65 Medium" panose="020B0603020203020204" pitchFamily="34" charset="0"/>
                <a:cs typeface="Arial"/>
              </a:rPr>
              <a:t>Consulting Job Application Process</a:t>
            </a:r>
          </a:p>
          <a:p>
            <a:pPr marL="992266" lvl="2" indent="-512504">
              <a:buFont typeface="+mj-lt"/>
              <a:buAutoNum type="romanUcPeriod"/>
            </a:pPr>
            <a:endParaRPr lang="en-US" dirty="0">
              <a:latin typeface="Avenir LT Std 65 Medium" panose="020B0603020203020204" pitchFamily="34" charset="0"/>
              <a:cs typeface="Arial"/>
            </a:endParaRPr>
          </a:p>
          <a:p>
            <a:pPr marL="992266" lvl="2" indent="-512504">
              <a:buFont typeface="+mj-lt"/>
              <a:buAutoNum type="romanUcPeriod"/>
            </a:pPr>
            <a:r>
              <a:rPr lang="en-US" dirty="0" smtClean="0">
                <a:latin typeface="Avenir LT Std 65 Medium" panose="020B0603020203020204" pitchFamily="34" charset="0"/>
                <a:cs typeface="Arial"/>
              </a:rPr>
              <a:t>Resume Formatting</a:t>
            </a:r>
          </a:p>
          <a:p>
            <a:pPr marL="992266" lvl="2" indent="-512504">
              <a:buFont typeface="+mj-lt"/>
              <a:buAutoNum type="romanUcPeriod"/>
            </a:pPr>
            <a:endParaRPr lang="en-US" dirty="0">
              <a:latin typeface="Avenir LT Std 65 Medium" panose="020B0603020203020204" pitchFamily="34" charset="0"/>
              <a:cs typeface="Arial"/>
            </a:endParaRPr>
          </a:p>
          <a:p>
            <a:pPr marL="992266" lvl="2" indent="-512504">
              <a:buFont typeface="+mj-lt"/>
              <a:buAutoNum type="romanUcPeriod"/>
            </a:pPr>
            <a:r>
              <a:rPr lang="en-US" dirty="0" smtClean="0">
                <a:latin typeface="Avenir LT Std 65 Medium" panose="020B0603020203020204" pitchFamily="34" charset="0"/>
                <a:cs typeface="Arial"/>
              </a:rPr>
              <a:t>Resume Example Case Study</a:t>
            </a:r>
            <a:endParaRPr lang="en-US" dirty="0">
              <a:latin typeface="Avenir LT Std 65 Medium" panose="020B0603020203020204" pitchFamily="34" charset="0"/>
              <a:cs typeface="Arial"/>
            </a:endParaRPr>
          </a:p>
          <a:p>
            <a:pPr marL="479762" lvl="2" indent="0">
              <a:buNone/>
            </a:pPr>
            <a:endParaRPr lang="en-US" dirty="0">
              <a:latin typeface="Avenir LT Std 65 Medium" panose="020B0603020203020204" pitchFamily="34" charset="0"/>
              <a:cs typeface="Arial"/>
            </a:endParaRPr>
          </a:p>
          <a:p>
            <a:pPr marL="994112" lvl="2" indent="-514350">
              <a:buFont typeface="+mj-lt"/>
              <a:buAutoNum type="romanUcPeriod" startAt="4"/>
            </a:pPr>
            <a:r>
              <a:rPr lang="en-US" dirty="0">
                <a:latin typeface="Avenir LT Std 65 Medium" panose="020B0603020203020204" pitchFamily="34" charset="0"/>
                <a:cs typeface="Arial"/>
              </a:rPr>
              <a:t>Peer Review</a:t>
            </a:r>
          </a:p>
          <a:p>
            <a:pPr marL="992266" lvl="2" indent="-512504">
              <a:buFont typeface="+mj-lt"/>
              <a:buAutoNum type="romanUcPeriod" startAt="4"/>
            </a:pPr>
            <a:endParaRPr lang="en-US" dirty="0">
              <a:latin typeface="Avenir LT Std 65 Medium" panose="020B0603020203020204" pitchFamily="34" charset="0"/>
              <a:cs typeface="Arial"/>
            </a:endParaRPr>
          </a:p>
          <a:p>
            <a:pPr marL="992266" lvl="2" indent="-512504">
              <a:buFont typeface="+mj-lt"/>
              <a:buAutoNum type="romanUcPeriod" startAt="4"/>
            </a:pPr>
            <a:r>
              <a:rPr lang="en-US" dirty="0">
                <a:latin typeface="Avenir LT Std 65 Medium" panose="020B0603020203020204" pitchFamily="34" charset="0"/>
                <a:cs typeface="Arial"/>
              </a:rPr>
              <a:t>Extra Resources</a:t>
            </a:r>
          </a:p>
        </p:txBody>
      </p:sp>
      <p:grpSp>
        <p:nvGrpSpPr>
          <p:cNvPr id="2" name="Group 1"/>
          <p:cNvGrpSpPr/>
          <p:nvPr/>
        </p:nvGrpSpPr>
        <p:grpSpPr>
          <a:xfrm>
            <a:off x="0" y="6236381"/>
            <a:ext cx="9144000" cy="621623"/>
            <a:chOff x="0" y="7067895"/>
            <a:chExt cx="10058400" cy="704506"/>
          </a:xfrm>
        </p:grpSpPr>
        <p:sp>
          <p:nvSpPr>
            <p:cNvPr id="5" name="Rectangle 4"/>
            <p:cNvSpPr/>
            <p:nvPr/>
          </p:nvSpPr>
          <p:spPr>
            <a:xfrm>
              <a:off x="0" y="7067895"/>
              <a:ext cx="10058400" cy="704506"/>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latin typeface="Avenir LT Std 65 Medium" panose="020B0603020203020204" pitchFamily="34" charset="0"/>
              </a:endParaRPr>
            </a:p>
          </p:txBody>
        </p:sp>
        <p:pic>
          <p:nvPicPr>
            <p:cNvPr id="7" name="Picture 6" descr="box draft_white.eps"/>
            <p:cNvPicPr>
              <a:picLocks noChangeAspect="1"/>
            </p:cNvPicPr>
            <p:nvPr/>
          </p:nvPicPr>
          <p:blipFill rotWithShape="1">
            <a:blip r:embed="rId2" cstate="print">
              <a:extLst>
                <a:ext uri="{28A0092B-C50C-407E-A947-70E740481C1C}">
                  <a14:useLocalDpi xmlns:a14="http://schemas.microsoft.com/office/drawing/2010/main" val="0"/>
                </a:ext>
              </a:extLst>
            </a:blip>
            <a:srcRect l="24023" t="28629" r="22458" b="22762"/>
            <a:stretch/>
          </p:blipFill>
          <p:spPr>
            <a:xfrm>
              <a:off x="7745674" y="7072215"/>
              <a:ext cx="2312726" cy="700186"/>
            </a:xfrm>
            <a:prstGeom prst="rect">
              <a:avLst/>
            </a:prstGeom>
          </p:spPr>
        </p:pic>
      </p:grpSp>
      <p:cxnSp>
        <p:nvCxnSpPr>
          <p:cNvPr id="10" name="Straight Connector 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979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 </a:t>
            </a:r>
            <a:r>
              <a:rPr lang="en-US" altLang="ja-JP" sz="2900" dirty="0">
                <a:latin typeface="Avenir LT Std 65 Medium" panose="020B0603020203020204" pitchFamily="34" charset="0"/>
                <a:cs typeface="Arial"/>
              </a:rPr>
              <a:t>Consulting Job Application Process</a:t>
            </a:r>
          </a:p>
        </p:txBody>
      </p:sp>
      <p:sp>
        <p:nvSpPr>
          <p:cNvPr id="15" name="Rectangle 14"/>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16" name="Picture 15"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graphicFrame>
        <p:nvGraphicFramePr>
          <p:cNvPr id="14" name="Diagram 13"/>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Straight Connector 16"/>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
          </p:nvPr>
        </p:nvSpPr>
        <p:spPr>
          <a:xfrm>
            <a:off x="457200" y="1087854"/>
            <a:ext cx="8229600" cy="4720534"/>
          </a:xfrm>
        </p:spPr>
        <p:txBody>
          <a:bodyPr>
            <a:normAutofit/>
          </a:bodyPr>
          <a:lstStyle/>
          <a:p>
            <a:pPr marL="992266" lvl="2" indent="-512504">
              <a:buFont typeface="+mj-lt"/>
              <a:buAutoNum type="romanUcPeriod"/>
            </a:pPr>
            <a:r>
              <a:rPr lang="en-US" sz="2200" dirty="0">
                <a:latin typeface="Avenir LT Std 65 Medium" panose="020B0603020203020204" pitchFamily="34" charset="0"/>
                <a:cs typeface="Arial"/>
              </a:rPr>
              <a:t>Submit a resume and cover letter </a:t>
            </a:r>
            <a:endParaRPr lang="en-US" sz="2200" dirty="0" smtClean="0">
              <a:latin typeface="Avenir LT Std 65 Medium" panose="020B0603020203020204" pitchFamily="34" charset="0"/>
              <a:cs typeface="Arial"/>
            </a:endParaRPr>
          </a:p>
          <a:p>
            <a:pPr marL="992266" lvl="2" indent="-512504">
              <a:buFont typeface="+mj-lt"/>
              <a:buAutoNum type="romanUcPeriod"/>
            </a:pPr>
            <a:r>
              <a:rPr lang="en-US" sz="2200" dirty="0" smtClean="0">
                <a:latin typeface="Avenir LT Std 65 Medium" panose="020B0603020203020204" pitchFamily="34" charset="0"/>
                <a:cs typeface="Arial"/>
              </a:rPr>
              <a:t>First </a:t>
            </a:r>
            <a:r>
              <a:rPr lang="en-US" sz="2200" dirty="0">
                <a:latin typeface="Avenir LT Std 65 Medium" panose="020B0603020203020204" pitchFamily="34" charset="0"/>
                <a:cs typeface="Arial"/>
              </a:rPr>
              <a:t>round </a:t>
            </a:r>
            <a:r>
              <a:rPr lang="en-US" sz="2200" dirty="0" smtClean="0">
                <a:latin typeface="Avenir LT Std 65 Medium" panose="020B0603020203020204" pitchFamily="34" charset="0"/>
                <a:cs typeface="Arial"/>
              </a:rPr>
              <a:t>interview</a:t>
            </a:r>
            <a:endParaRPr lang="en-US" sz="2200" dirty="0">
              <a:latin typeface="Avenir LT Std 65 Medium" panose="020B0603020203020204" pitchFamily="34" charset="0"/>
              <a:cs typeface="Arial"/>
            </a:endParaRPr>
          </a:p>
          <a:p>
            <a:pPr marL="992266" lvl="2" indent="-512504">
              <a:buFont typeface="+mj-lt"/>
              <a:buAutoNum type="romanUcPeriod"/>
            </a:pPr>
            <a:r>
              <a:rPr lang="en-US" sz="2200" dirty="0">
                <a:latin typeface="Avenir LT Std 65 Medium" panose="020B0603020203020204" pitchFamily="34" charset="0"/>
                <a:cs typeface="Arial"/>
              </a:rPr>
              <a:t>Second round interview and/or final round interview</a:t>
            </a:r>
          </a:p>
        </p:txBody>
      </p:sp>
      <p:grpSp>
        <p:nvGrpSpPr>
          <p:cNvPr id="9" name="Group 8"/>
          <p:cNvGrpSpPr/>
          <p:nvPr/>
        </p:nvGrpSpPr>
        <p:grpSpPr>
          <a:xfrm>
            <a:off x="1190177" y="2818046"/>
            <a:ext cx="6425205" cy="2750987"/>
            <a:chOff x="753947" y="2139982"/>
            <a:chExt cx="6425205" cy="2750987"/>
          </a:xfrm>
        </p:grpSpPr>
        <p:grpSp>
          <p:nvGrpSpPr>
            <p:cNvPr id="10" name="Group 9"/>
            <p:cNvGrpSpPr/>
            <p:nvPr/>
          </p:nvGrpSpPr>
          <p:grpSpPr>
            <a:xfrm>
              <a:off x="753947" y="2139982"/>
              <a:ext cx="2234317" cy="584775"/>
              <a:chOff x="509672" y="1555830"/>
              <a:chExt cx="3511089" cy="661640"/>
            </a:xfrm>
          </p:grpSpPr>
          <p:sp>
            <p:nvSpPr>
              <p:cNvPr id="34" name="TextBox 33"/>
              <p:cNvSpPr txBox="1"/>
              <p:nvPr/>
            </p:nvSpPr>
            <p:spPr>
              <a:xfrm>
                <a:off x="691635" y="1555830"/>
                <a:ext cx="3140915" cy="661640"/>
              </a:xfrm>
              <a:prstGeom prst="rect">
                <a:avLst/>
              </a:prstGeom>
              <a:noFill/>
              <a:ln>
                <a:noFill/>
              </a:ln>
            </p:spPr>
            <p:txBody>
              <a:bodyPr wrap="none" rtlCol="0" anchor="b">
                <a:spAutoFit/>
              </a:bodyPr>
              <a:lstStyle/>
              <a:p>
                <a:pPr algn="ctr" defTabSz="913651"/>
                <a:r>
                  <a:rPr lang="en-US" sz="1600" dirty="0">
                    <a:solidFill>
                      <a:srgbClr val="4F78B1"/>
                    </a:solidFill>
                    <a:latin typeface="Avenir LT Std 65 Medium" panose="020B0603020203020204" pitchFamily="34" charset="0"/>
                  </a:rPr>
                  <a:t>Why is your</a:t>
                </a:r>
                <a:br>
                  <a:rPr lang="en-US" sz="1600" dirty="0">
                    <a:solidFill>
                      <a:srgbClr val="4F78B1"/>
                    </a:solidFill>
                    <a:latin typeface="Avenir LT Std 65 Medium" panose="020B0603020203020204" pitchFamily="34" charset="0"/>
                  </a:rPr>
                </a:br>
                <a:r>
                  <a:rPr lang="en-US" sz="1600" dirty="0">
                    <a:solidFill>
                      <a:srgbClr val="4F78B1"/>
                    </a:solidFill>
                    <a:latin typeface="Avenir LT Std 65 Medium" panose="020B0603020203020204" pitchFamily="34" charset="0"/>
                  </a:rPr>
                  <a:t> resume important?</a:t>
                </a:r>
              </a:p>
            </p:txBody>
          </p:sp>
          <p:cxnSp>
            <p:nvCxnSpPr>
              <p:cNvPr id="35" name="Straight Connector 34"/>
              <p:cNvCxnSpPr/>
              <p:nvPr/>
            </p:nvCxnSpPr>
            <p:spPr>
              <a:xfrm>
                <a:off x="509672" y="2214494"/>
                <a:ext cx="351108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435952" y="2139982"/>
              <a:ext cx="2743200" cy="584775"/>
              <a:chOff x="509672" y="1551748"/>
              <a:chExt cx="3094534" cy="662746"/>
            </a:xfrm>
          </p:grpSpPr>
          <p:sp>
            <p:nvSpPr>
              <p:cNvPr id="32" name="TextBox 31"/>
              <p:cNvSpPr txBox="1"/>
              <p:nvPr/>
            </p:nvSpPr>
            <p:spPr>
              <a:xfrm>
                <a:off x="568777" y="1551748"/>
                <a:ext cx="2969240" cy="662746"/>
              </a:xfrm>
              <a:prstGeom prst="rect">
                <a:avLst/>
              </a:prstGeom>
              <a:noFill/>
              <a:ln>
                <a:noFill/>
              </a:ln>
            </p:spPr>
            <p:txBody>
              <a:bodyPr wrap="none" rtlCol="0" anchor="b">
                <a:spAutoFit/>
              </a:bodyPr>
              <a:lstStyle/>
              <a:p>
                <a:pPr algn="ctr" defTabSz="913651"/>
                <a:r>
                  <a:rPr lang="en-US" sz="1600" dirty="0">
                    <a:solidFill>
                      <a:srgbClr val="4F78B1"/>
                    </a:solidFill>
                    <a:latin typeface="Avenir LT Std 65 Medium" panose="020B0603020203020204" pitchFamily="34" charset="0"/>
                  </a:rPr>
                  <a:t>To convince them that you</a:t>
                </a:r>
                <a:br>
                  <a:rPr lang="en-US" sz="1600" dirty="0">
                    <a:solidFill>
                      <a:srgbClr val="4F78B1"/>
                    </a:solidFill>
                    <a:latin typeface="Avenir LT Std 65 Medium" panose="020B0603020203020204" pitchFamily="34" charset="0"/>
                  </a:rPr>
                </a:br>
                <a:r>
                  <a:rPr lang="en-US" sz="1600" dirty="0">
                    <a:solidFill>
                      <a:srgbClr val="4F78B1"/>
                    </a:solidFill>
                    <a:latin typeface="Avenir LT Std 65 Medium" panose="020B0603020203020204" pitchFamily="34" charset="0"/>
                  </a:rPr>
                  <a:t>deserve an interview</a:t>
                </a:r>
              </a:p>
            </p:txBody>
          </p:sp>
          <p:cxnSp>
            <p:nvCxnSpPr>
              <p:cNvPr id="33" name="Straight Connector 32"/>
              <p:cNvCxnSpPr/>
              <p:nvPr/>
            </p:nvCxnSpPr>
            <p:spPr>
              <a:xfrm>
                <a:off x="509672" y="2214494"/>
                <a:ext cx="3094534"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140808" y="3185208"/>
              <a:ext cx="1426187" cy="1310258"/>
              <a:chOff x="1657324" y="3269293"/>
              <a:chExt cx="2126010" cy="2170697"/>
            </a:xfrm>
          </p:grpSpPr>
          <p:pic>
            <p:nvPicPr>
              <p:cNvPr id="30" name="Picture 29" descr="Screen shot 2012-02-09 at 10.51.15 PM.png"/>
              <p:cNvPicPr>
                <a:picLocks noChangeAspect="1"/>
              </p:cNvPicPr>
              <p:nvPr/>
            </p:nvPicPr>
            <p:blipFill rotWithShape="1">
              <a:blip r:embed="rId9" cstate="email">
                <a:extLst>
                  <a:ext uri="{28A0092B-C50C-407E-A947-70E740481C1C}">
                    <a14:useLocalDpi xmlns:a14="http://schemas.microsoft.com/office/drawing/2010/main" val="0"/>
                  </a:ext>
                </a:extLst>
              </a:blip>
              <a:srcRect l="37480" t="8624" r="17921" b="28284"/>
              <a:stretch/>
            </p:blipFill>
            <p:spPr>
              <a:xfrm>
                <a:off x="2312122" y="3269293"/>
                <a:ext cx="1471212" cy="1893602"/>
              </a:xfrm>
              <a:prstGeom prst="rect">
                <a:avLst/>
              </a:prstGeom>
              <a:ln>
                <a:solidFill>
                  <a:schemeClr val="tx1"/>
                </a:solidFill>
              </a:ln>
            </p:spPr>
          </p:pic>
          <p:pic>
            <p:nvPicPr>
              <p:cNvPr id="31" name="Picture 30" descr="Screen shot 2012-02-09 at 10.49.30 PM.png"/>
              <p:cNvPicPr>
                <a:picLocks noChangeAspect="1"/>
              </p:cNvPicPr>
              <p:nvPr/>
            </p:nvPicPr>
            <p:blipFill rotWithShape="1">
              <a:blip r:embed="rId10" cstate="email">
                <a:extLst>
                  <a:ext uri="{28A0092B-C50C-407E-A947-70E740481C1C}">
                    <a14:useLocalDpi xmlns:a14="http://schemas.microsoft.com/office/drawing/2010/main" val="0"/>
                  </a:ext>
                </a:extLst>
              </a:blip>
              <a:srcRect l="37067" t="8625" r="17095" b="28283"/>
              <a:stretch/>
            </p:blipFill>
            <p:spPr>
              <a:xfrm>
                <a:off x="1657324" y="3546388"/>
                <a:ext cx="1512079" cy="1893602"/>
              </a:xfrm>
              <a:prstGeom prst="rect">
                <a:avLst/>
              </a:prstGeom>
              <a:ln>
                <a:solidFill>
                  <a:schemeClr val="tx1"/>
                </a:solidFill>
              </a:ln>
            </p:spPr>
          </p:pic>
        </p:grpSp>
        <p:sp>
          <p:nvSpPr>
            <p:cNvPr id="13" name="Isosceles Triangle 12"/>
            <p:cNvSpPr/>
            <p:nvPr/>
          </p:nvSpPr>
          <p:spPr>
            <a:xfrm rot="5400000">
              <a:off x="2893502" y="3656158"/>
              <a:ext cx="2010985" cy="4008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3" tIns="41000" rIns="82003" bIns="41000" rtlCol="0" anchor="ctr"/>
            <a:lstStyle/>
            <a:p>
              <a:pPr algn="ctr" defTabSz="913651"/>
              <a:endParaRPr lang="en-US">
                <a:solidFill>
                  <a:prstClr val="white"/>
                </a:solidFill>
                <a:latin typeface="Avenir LT Std 65 Medium" panose="020B0603020203020204" pitchFamily="34" charset="0"/>
              </a:endParaRPr>
            </a:p>
          </p:txBody>
        </p:sp>
        <p:grpSp>
          <p:nvGrpSpPr>
            <p:cNvPr id="19" name="Group 18"/>
            <p:cNvGrpSpPr>
              <a:grpSpLocks noChangeAspect="1"/>
            </p:cNvGrpSpPr>
            <p:nvPr/>
          </p:nvGrpSpPr>
          <p:grpSpPr>
            <a:xfrm>
              <a:off x="4959662" y="2827016"/>
              <a:ext cx="1841299" cy="2063953"/>
              <a:chOff x="5914786" y="2224951"/>
              <a:chExt cx="2536716" cy="3130647"/>
            </a:xfrm>
          </p:grpSpPr>
          <p:pic>
            <p:nvPicPr>
              <p:cNvPr id="20" name="Picture 1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948439" y="4335652"/>
                <a:ext cx="867812" cy="526429"/>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4268" y="2224952"/>
                <a:ext cx="1158637" cy="480101"/>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4786" y="3628909"/>
                <a:ext cx="1105009" cy="481534"/>
              </a:xfrm>
              <a:prstGeom prst="rect">
                <a:avLst/>
              </a:prstGeom>
            </p:spPr>
          </p:pic>
          <p:pic>
            <p:nvPicPr>
              <p:cNvPr id="23" name="Picture 22"/>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914788" y="2923132"/>
                <a:ext cx="1569565" cy="502518"/>
              </a:xfrm>
              <a:prstGeom prst="rect">
                <a:avLst/>
              </a:prstGeom>
            </p:spPr>
          </p:pic>
          <p:pic>
            <p:nvPicPr>
              <p:cNvPr id="24" name="Picture 23"/>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914786" y="5051507"/>
                <a:ext cx="1802920" cy="304091"/>
              </a:xfrm>
              <a:prstGeom prst="rect">
                <a:avLst/>
              </a:prstGeom>
            </p:spPr>
          </p:pic>
          <p:pic>
            <p:nvPicPr>
              <p:cNvPr id="25" name="Picture 2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101948" y="2224951"/>
                <a:ext cx="349554" cy="390558"/>
              </a:xfrm>
              <a:prstGeom prst="rect">
                <a:avLst/>
              </a:prstGeom>
            </p:spPr>
          </p:pic>
          <p:pic>
            <p:nvPicPr>
              <p:cNvPr id="26" name="Picture 25"/>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100098" y="2924890"/>
                <a:ext cx="349554" cy="390558"/>
              </a:xfrm>
              <a:prstGeom prst="rect">
                <a:avLst/>
              </a:prstGeom>
            </p:spPr>
          </p:pic>
          <p:pic>
            <p:nvPicPr>
              <p:cNvPr id="27" name="Picture 26"/>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100098" y="3626052"/>
                <a:ext cx="349554" cy="390558"/>
              </a:xfrm>
              <a:prstGeom prst="rect">
                <a:avLst/>
              </a:prstGeom>
            </p:spPr>
          </p:pic>
          <p:pic>
            <p:nvPicPr>
              <p:cNvPr id="28" name="Picture 2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086868" y="4278613"/>
                <a:ext cx="349554" cy="390558"/>
              </a:xfrm>
              <a:prstGeom prst="rect">
                <a:avLst/>
              </a:prstGeom>
            </p:spPr>
          </p:pic>
          <p:pic>
            <p:nvPicPr>
              <p:cNvPr id="29" name="Picture 28"/>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086868" y="4965040"/>
                <a:ext cx="349554" cy="390558"/>
              </a:xfrm>
              <a:prstGeom prst="rect">
                <a:avLst/>
              </a:prstGeom>
            </p:spPr>
          </p:pic>
        </p:grpSp>
      </p:grpSp>
    </p:spTree>
    <p:extLst>
      <p:ext uri="{BB962C8B-B14F-4D97-AF65-F5344CB8AC3E}">
        <p14:creationId xmlns:p14="http://schemas.microsoft.com/office/powerpoint/2010/main" val="3524253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I. </a:t>
            </a:r>
            <a:r>
              <a:rPr lang="en-US" altLang="ja-JP" sz="2900" dirty="0">
                <a:latin typeface="Avenir LT Std 65 Medium" panose="020B0603020203020204" pitchFamily="34" charset="0"/>
                <a:cs typeface="Arial"/>
              </a:rPr>
              <a:t>Consulting Job Application Process</a:t>
            </a:r>
          </a:p>
        </p:txBody>
      </p:sp>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62" name="Title 5"/>
          <p:cNvSpPr txBox="1">
            <a:spLocks/>
          </p:cNvSpPr>
          <p:nvPr/>
        </p:nvSpPr>
        <p:spPr>
          <a:xfrm>
            <a:off x="457200" y="990600"/>
            <a:ext cx="8229600" cy="5064049"/>
          </a:xfrm>
          <a:prstGeom prst="rect">
            <a:avLst/>
          </a:prstGeom>
          <a:noFill/>
        </p:spPr>
        <p:txBody>
          <a:bodyPr vert="horz" lIns="91365" tIns="45683" rIns="91365" bIns="45683"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accent1"/>
                </a:solidFill>
                <a:latin typeface="Avenir LT Std 65 Medium" panose="020B0603020203020204" pitchFamily="34" charset="0"/>
                <a:cs typeface="Arial"/>
              </a:rPr>
              <a:t>In most cases, the </a:t>
            </a:r>
            <a:r>
              <a:rPr lang="en-US" sz="2200" b="1" dirty="0" smtClean="0">
                <a:solidFill>
                  <a:schemeClr val="accent1"/>
                </a:solidFill>
                <a:latin typeface="Avenir LT Std 65 Medium" panose="020B0603020203020204" pitchFamily="34" charset="0"/>
                <a:cs typeface="Arial"/>
              </a:rPr>
              <a:t>FIRST</a:t>
            </a:r>
            <a:r>
              <a:rPr lang="en-US" sz="2200" dirty="0" smtClean="0">
                <a:solidFill>
                  <a:schemeClr val="accent1"/>
                </a:solidFill>
                <a:latin typeface="Avenir LT Std 65 Medium" panose="020B0603020203020204" pitchFamily="34" charset="0"/>
                <a:cs typeface="Arial"/>
              </a:rPr>
              <a:t> chance </a:t>
            </a:r>
            <a:r>
              <a:rPr lang="en-US" sz="2200" dirty="0">
                <a:solidFill>
                  <a:schemeClr val="accent1"/>
                </a:solidFill>
                <a:latin typeface="Avenir LT Std 65 Medium" panose="020B0603020203020204" pitchFamily="34" charset="0"/>
                <a:cs typeface="Arial"/>
              </a:rPr>
              <a:t>to tell a firm who you are</a:t>
            </a:r>
          </a:p>
          <a:p>
            <a:pPr algn="l"/>
            <a:endParaRPr lang="en-US" sz="2200" dirty="0">
              <a:latin typeface="Avenir LT Std 65 Medium" panose="020B0603020203020204" pitchFamily="34" charset="0"/>
              <a:cs typeface="Arial"/>
            </a:endParaRPr>
          </a:p>
          <a:p>
            <a:pPr algn="l"/>
            <a:r>
              <a:rPr lang="en-US" sz="2200" dirty="0" smtClean="0">
                <a:latin typeface="Avenir LT Std 65 Medium" panose="020B0603020203020204" pitchFamily="34" charset="0"/>
                <a:cs typeface="Arial"/>
              </a:rPr>
              <a:t>Sometimes will machine read the resume first (through applicant tracking system [ATS])</a:t>
            </a:r>
          </a:p>
          <a:p>
            <a:pPr algn="l"/>
            <a:endParaRPr lang="en-US" sz="2200" dirty="0" smtClean="0">
              <a:latin typeface="Avenir LT Std 65 Medium" panose="020B0603020203020204" pitchFamily="34" charset="0"/>
              <a:cs typeface="Arial"/>
            </a:endParaRPr>
          </a:p>
          <a:p>
            <a:pPr algn="l"/>
            <a:r>
              <a:rPr lang="en-US" sz="2200" dirty="0" smtClean="0">
                <a:latin typeface="Avenir LT Std 65 Medium" panose="020B0603020203020204" pitchFamily="34" charset="0"/>
                <a:cs typeface="Arial"/>
              </a:rPr>
              <a:t>Recruiter</a:t>
            </a:r>
            <a:endParaRPr lang="en-US" sz="2200" dirty="0">
              <a:latin typeface="Avenir LT Std 65 Medium" panose="020B0603020203020204" pitchFamily="34" charset="0"/>
              <a:cs typeface="Arial"/>
            </a:endParaRPr>
          </a:p>
          <a:p>
            <a:pPr marL="307502" indent="-307502" algn="l">
              <a:buFont typeface="Arial" panose="020B0604020202020204" pitchFamily="34" charset="0"/>
              <a:buChar char="•"/>
            </a:pPr>
            <a:r>
              <a:rPr lang="en-US" sz="2200" dirty="0" smtClean="0">
                <a:latin typeface="Avenir LT Std 65 Medium" panose="020B0603020203020204" pitchFamily="34" charset="0"/>
                <a:cs typeface="Arial"/>
              </a:rPr>
              <a:t>First pass: looking for key quantitative metrics</a:t>
            </a:r>
          </a:p>
          <a:p>
            <a:pPr marL="307502" indent="-307502" algn="l">
              <a:buFont typeface="Arial" panose="020B0604020202020204" pitchFamily="34" charset="0"/>
              <a:buChar char="•"/>
            </a:pPr>
            <a:r>
              <a:rPr lang="en-US" sz="2200" dirty="0" smtClean="0">
                <a:latin typeface="Avenir LT Std 65 Medium" panose="020B0603020203020204" pitchFamily="34" charset="0"/>
                <a:cs typeface="Arial"/>
              </a:rPr>
              <a:t>Second pass: looking for polished, tailored resume</a:t>
            </a:r>
          </a:p>
          <a:p>
            <a:pPr algn="l"/>
            <a:endParaRPr lang="en-US" sz="2200" dirty="0">
              <a:latin typeface="Avenir LT Std 65 Medium" panose="020B0603020203020204" pitchFamily="34" charset="0"/>
              <a:cs typeface="Arial"/>
            </a:endParaRPr>
          </a:p>
          <a:p>
            <a:pPr algn="l"/>
            <a:r>
              <a:rPr lang="en-US" sz="2200" dirty="0" smtClean="0">
                <a:latin typeface="Avenir LT Std 65 Medium" panose="020B0603020203020204" pitchFamily="34" charset="0"/>
                <a:cs typeface="Arial"/>
              </a:rPr>
              <a:t>Key values:</a:t>
            </a:r>
            <a:endParaRPr lang="en-US" sz="2200" dirty="0">
              <a:latin typeface="Avenir LT Std 65 Medium" panose="020B0603020203020204" pitchFamily="34" charset="0"/>
              <a:cs typeface="Arial"/>
            </a:endParaRPr>
          </a:p>
          <a:p>
            <a:pPr marL="342900" indent="-342900" algn="l">
              <a:buFont typeface="Arial"/>
              <a:buChar char="•"/>
            </a:pPr>
            <a:r>
              <a:rPr lang="en-US" sz="2200" dirty="0">
                <a:latin typeface="Avenir LT Std 65 Medium" panose="020B0603020203020204" pitchFamily="34" charset="0"/>
                <a:cs typeface="Arial"/>
              </a:rPr>
              <a:t>Analytical abilities</a:t>
            </a:r>
          </a:p>
          <a:p>
            <a:pPr marL="342900" indent="-342900" algn="l">
              <a:buFont typeface="Arial"/>
              <a:buChar char="•"/>
            </a:pPr>
            <a:r>
              <a:rPr lang="en-US" sz="2200" dirty="0">
                <a:latin typeface="Avenir LT Std 65 Medium" panose="020B0603020203020204" pitchFamily="34" charset="0"/>
                <a:cs typeface="Arial"/>
              </a:rPr>
              <a:t>Collaboration/Experience in teams</a:t>
            </a:r>
          </a:p>
          <a:p>
            <a:pPr marL="342900" indent="-342900" algn="l">
              <a:buFont typeface="Arial"/>
              <a:buChar char="•"/>
            </a:pPr>
            <a:r>
              <a:rPr lang="en-US" sz="2200" dirty="0">
                <a:latin typeface="Avenir LT Std 65 Medium" panose="020B0603020203020204" pitchFamily="34" charset="0"/>
                <a:cs typeface="Arial"/>
              </a:rPr>
              <a:t>Communication skills</a:t>
            </a:r>
          </a:p>
          <a:p>
            <a:pPr marL="342900" indent="-342900" algn="l">
              <a:buFont typeface="Arial"/>
              <a:buChar char="•"/>
            </a:pPr>
            <a:r>
              <a:rPr lang="en-US" sz="2200" dirty="0">
                <a:latin typeface="Avenir LT Std 65 Medium" panose="020B0603020203020204" pitchFamily="34" charset="0"/>
                <a:cs typeface="Arial"/>
              </a:rPr>
              <a:t>Leadership/Management experiences</a:t>
            </a:r>
          </a:p>
          <a:p>
            <a:pPr marL="342900" indent="-342900" algn="l">
              <a:buFont typeface="Arial"/>
              <a:buChar char="•"/>
            </a:pPr>
            <a:r>
              <a:rPr lang="en-US" sz="2200" dirty="0">
                <a:latin typeface="Avenir LT Std 65 Medium" panose="020B0603020203020204" pitchFamily="34" charset="0"/>
                <a:cs typeface="Arial"/>
              </a:rPr>
              <a:t>Accomplishments/History of achieving results</a:t>
            </a:r>
          </a:p>
          <a:p>
            <a:pPr algn="l"/>
            <a:endParaRPr lang="en-US" sz="2200" dirty="0">
              <a:latin typeface="Avenir LT Std 65 Medium" panose="020B0603020203020204" pitchFamily="34" charset="0"/>
              <a:cs typeface="Arial"/>
            </a:endParaRPr>
          </a:p>
        </p:txBody>
      </p:sp>
      <p:graphicFrame>
        <p:nvGraphicFramePr>
          <p:cNvPr id="8" name="Diagram 7"/>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80394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 </a:t>
            </a:r>
            <a:r>
              <a:rPr lang="en-US" altLang="ja-JP" sz="2900" dirty="0">
                <a:latin typeface="Avenir LT Std 65 Medium" panose="020B0603020203020204" pitchFamily="34" charset="0"/>
                <a:cs typeface="Arial"/>
              </a:rPr>
              <a:t>Consulting Job Application Process</a:t>
            </a:r>
          </a:p>
        </p:txBody>
      </p:sp>
      <p:sp>
        <p:nvSpPr>
          <p:cNvPr id="15" name="Rectangle 14"/>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16" name="Picture 15"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cxnSp>
        <p:nvCxnSpPr>
          <p:cNvPr id="17" name="Straight Connector 16"/>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val="906256886"/>
              </p:ext>
            </p:extLst>
          </p:nvPr>
        </p:nvGraphicFramePr>
        <p:xfrm>
          <a:off x="408874" y="1020985"/>
          <a:ext cx="6216741" cy="5013960"/>
        </p:xfrm>
        <a:graphic>
          <a:graphicData uri="http://schemas.openxmlformats.org/drawingml/2006/table">
            <a:tbl>
              <a:tblPr firstRow="1" bandRow="1">
                <a:tableStyleId>{5C22544A-7EE6-4342-B048-85BDC9FD1C3A}</a:tableStyleId>
              </a:tblPr>
              <a:tblGrid>
                <a:gridCol w="2072247"/>
                <a:gridCol w="2072247"/>
                <a:gridCol w="2072247"/>
              </a:tblGrid>
              <a:tr h="370840">
                <a:tc>
                  <a:txBody>
                    <a:bodyPr/>
                    <a:lstStyle/>
                    <a:p>
                      <a:r>
                        <a:rPr lang="en-US" sz="2000" b="0" dirty="0" smtClean="0"/>
                        <a:t>Key Values</a:t>
                      </a:r>
                      <a:endParaRPr lang="en-US" sz="2000" b="0" dirty="0"/>
                    </a:p>
                  </a:txBody>
                  <a:tcPr/>
                </a:tc>
                <a:tc>
                  <a:txBody>
                    <a:bodyPr/>
                    <a:lstStyle/>
                    <a:p>
                      <a:r>
                        <a:rPr lang="en-US" sz="2000" dirty="0" smtClean="0"/>
                        <a:t>First Screen / </a:t>
                      </a:r>
                      <a:r>
                        <a:rPr lang="en-US" sz="2000" baseline="0" dirty="0" smtClean="0"/>
                        <a:t>ATS</a:t>
                      </a:r>
                      <a:endParaRPr lang="en-US" sz="2000" dirty="0"/>
                    </a:p>
                  </a:txBody>
                  <a:tcPr/>
                </a:tc>
                <a:tc>
                  <a:txBody>
                    <a:bodyPr/>
                    <a:lstStyle/>
                    <a:p>
                      <a:r>
                        <a:rPr lang="en-US" sz="2000" dirty="0" smtClean="0"/>
                        <a:t>HR / Recruiter</a:t>
                      </a:r>
                      <a:endParaRPr lang="en-US" sz="2000" dirty="0"/>
                    </a:p>
                  </a:txBody>
                  <a:tcP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School / Degrees</a:t>
                      </a:r>
                    </a:p>
                  </a:txBody>
                  <a:tcPr/>
                </a:tc>
                <a:tc>
                  <a:txBody>
                    <a:bodyPr/>
                    <a:lstStyle/>
                    <a:p>
                      <a:pPr algn="ctr"/>
                      <a:r>
                        <a:rPr lang="en-US" b="1" dirty="0" smtClean="0">
                          <a:sym typeface="Wingdings"/>
                        </a:rPr>
                        <a:t></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GPA</a:t>
                      </a:r>
                      <a:r>
                        <a:rPr lang="en-US" b="1" baseline="0" dirty="0" smtClean="0"/>
                        <a:t> / GRE / SAT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Scholarships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Academic</a:t>
                      </a:r>
                      <a:r>
                        <a:rPr lang="en-US" b="1" baseline="0" dirty="0" smtClean="0"/>
                        <a:t> Achievement</a:t>
                      </a:r>
                      <a:endParaRPr lang="en-US" b="1" dirty="0" smtClean="0"/>
                    </a:p>
                  </a:txBody>
                  <a:tcPr/>
                </a:tc>
                <a:tc>
                  <a:txBody>
                    <a:bodyPr/>
                    <a:lstStyle/>
                    <a:p>
                      <a:pPr algn="ctr"/>
                      <a:endParaRPr lang="en-US" b="1" dirty="0"/>
                    </a:p>
                  </a:txBody>
                  <a:tcPr anchor="ctr"/>
                </a:tc>
                <a:tc>
                  <a:txBody>
                    <a:bodyPr/>
                    <a:lstStyle/>
                    <a:p>
                      <a:pPr marL="0" marR="0" indent="0" algn="ctr" defTabSz="45688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Leadership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Teamwork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Impact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Business Experience</a:t>
                      </a:r>
                    </a:p>
                  </a:txBody>
                  <a:tcPr/>
                </a:tc>
                <a:tc>
                  <a:txBody>
                    <a:bodyPr/>
                    <a:lstStyle/>
                    <a:p>
                      <a:pPr algn="ct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Skills</a:t>
                      </a:r>
                    </a:p>
                  </a:txBody>
                  <a:tcPr/>
                </a:tc>
                <a:tc>
                  <a:txBody>
                    <a:bodyPr/>
                    <a:lstStyle/>
                    <a:p>
                      <a:pPr algn="ctr"/>
                      <a:endParaRPr lang="en-US" dirty="0"/>
                    </a:p>
                  </a:txBody>
                  <a:tcPr anchor="ctr"/>
                </a:tc>
                <a:tc>
                  <a:txBody>
                    <a:bodyPr/>
                    <a:lstStyle/>
                    <a:p>
                      <a:pPr algn="ctr"/>
                      <a:endParaRPr lang="en-US" dirty="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err="1" smtClean="0"/>
                        <a:t>Extracurriculars</a:t>
                      </a:r>
                      <a:endParaRPr lang="en-US" b="1" dirty="0" smtClean="0"/>
                    </a:p>
                  </a:txBody>
                  <a:tcPr/>
                </a:tc>
                <a:tc>
                  <a:txBody>
                    <a:bodyPr/>
                    <a:lstStyle/>
                    <a:p>
                      <a:pPr algn="ctr"/>
                      <a:endParaRPr lang="en-US" dirty="0"/>
                    </a:p>
                  </a:txBody>
                  <a:tcPr anchor="ctr"/>
                </a:tc>
                <a:tc>
                  <a:txBody>
                    <a:bodyPr/>
                    <a:lstStyle/>
                    <a:p>
                      <a:pPr algn="ctr"/>
                      <a:endParaRPr lang="en-US" dirty="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Personal</a:t>
                      </a:r>
                      <a:r>
                        <a:rPr lang="en-US" b="1" baseline="0" dirty="0" smtClean="0"/>
                        <a:t> Interests</a:t>
                      </a:r>
                      <a:endParaRPr lang="en-US" b="1" dirty="0" smtClean="0"/>
                    </a:p>
                  </a:txBody>
                  <a:tcPr/>
                </a:tc>
                <a:tc>
                  <a:txBody>
                    <a:bodyPr/>
                    <a:lstStyle/>
                    <a:p>
                      <a:pPr algn="ctr"/>
                      <a:endParaRPr lang="en-US" dirty="0"/>
                    </a:p>
                  </a:txBody>
                  <a:tcPr anchor="ctr"/>
                </a:tc>
                <a:tc>
                  <a:txBody>
                    <a:bodyPr/>
                    <a:lstStyle/>
                    <a:p>
                      <a:pPr algn="ctr"/>
                      <a:endParaRPr lang="en-US" dirty="0"/>
                    </a:p>
                  </a:txBody>
                  <a:tcPr anchor="ctr"/>
                </a:tc>
              </a:tr>
            </a:tbl>
          </a:graphicData>
        </a:graphic>
      </p:graphicFrame>
      <p:graphicFrame>
        <p:nvGraphicFramePr>
          <p:cNvPr id="38" name="Diagram 37"/>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62141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latin typeface="Avenir LT Std 65 Medium" panose="020B0603020203020204" pitchFamily="34" charset="0"/>
                <a:cs typeface="Arial"/>
              </a:rPr>
              <a:t>I. </a:t>
            </a:r>
            <a:r>
              <a:rPr lang="en-US" altLang="ja-JP" sz="2900" dirty="0">
                <a:latin typeface="Avenir LT Std 65 Medium" panose="020B0603020203020204" pitchFamily="34" charset="0"/>
                <a:cs typeface="Arial"/>
              </a:rPr>
              <a:t>Consulting Job Application Process</a:t>
            </a:r>
          </a:p>
        </p:txBody>
      </p:sp>
      <p:sp>
        <p:nvSpPr>
          <p:cNvPr id="15" name="Rectangle 14"/>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16" name="Picture 15"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cxnSp>
        <p:nvCxnSpPr>
          <p:cNvPr id="17" name="Straight Connector 16"/>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val="152834766"/>
              </p:ext>
            </p:extLst>
          </p:nvPr>
        </p:nvGraphicFramePr>
        <p:xfrm>
          <a:off x="408874" y="1020985"/>
          <a:ext cx="8288988" cy="5013960"/>
        </p:xfrm>
        <a:graphic>
          <a:graphicData uri="http://schemas.openxmlformats.org/drawingml/2006/table">
            <a:tbl>
              <a:tblPr firstRow="1" bandRow="1">
                <a:tableStyleId>{5C22544A-7EE6-4342-B048-85BDC9FD1C3A}</a:tableStyleId>
              </a:tblPr>
              <a:tblGrid>
                <a:gridCol w="2072247"/>
                <a:gridCol w="2072247"/>
                <a:gridCol w="2072247"/>
                <a:gridCol w="2072247"/>
              </a:tblGrid>
              <a:tr h="370840">
                <a:tc>
                  <a:txBody>
                    <a:bodyPr/>
                    <a:lstStyle/>
                    <a:p>
                      <a:r>
                        <a:rPr lang="en-US" sz="2000" b="0" dirty="0" smtClean="0"/>
                        <a:t>Key Values</a:t>
                      </a:r>
                      <a:endParaRPr lang="en-US" sz="2000" b="0" dirty="0"/>
                    </a:p>
                  </a:txBody>
                  <a:tcPr/>
                </a:tc>
                <a:tc>
                  <a:txBody>
                    <a:bodyPr/>
                    <a:lstStyle/>
                    <a:p>
                      <a:r>
                        <a:rPr lang="en-US" sz="2000" dirty="0" smtClean="0"/>
                        <a:t>First Screen / </a:t>
                      </a:r>
                      <a:r>
                        <a:rPr lang="en-US" sz="2000" baseline="0" dirty="0" smtClean="0"/>
                        <a:t>ATS</a:t>
                      </a:r>
                      <a:endParaRPr lang="en-US" sz="2000" dirty="0"/>
                    </a:p>
                  </a:txBody>
                  <a:tcPr/>
                </a:tc>
                <a:tc>
                  <a:txBody>
                    <a:bodyPr/>
                    <a:lstStyle/>
                    <a:p>
                      <a:r>
                        <a:rPr lang="en-US" sz="2000" dirty="0" smtClean="0"/>
                        <a:t>HR / Recruiter</a:t>
                      </a:r>
                      <a:endParaRPr lang="en-US" sz="2000" dirty="0"/>
                    </a:p>
                  </a:txBody>
                  <a:tcPr/>
                </a:tc>
                <a:tc>
                  <a:txBody>
                    <a:bodyPr/>
                    <a:lstStyle/>
                    <a:p>
                      <a:r>
                        <a:rPr lang="en-US" sz="2000" dirty="0" smtClean="0"/>
                        <a:t>Interviews</a:t>
                      </a:r>
                      <a:endParaRPr lang="en-US" sz="2000" dirty="0"/>
                    </a:p>
                  </a:txBody>
                  <a:tcP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School / Degrees</a:t>
                      </a:r>
                    </a:p>
                  </a:txBody>
                  <a:tcPr/>
                </a:tc>
                <a:tc>
                  <a:txBody>
                    <a:bodyPr/>
                    <a:lstStyle/>
                    <a:p>
                      <a:pPr algn="ctr"/>
                      <a:r>
                        <a:rPr lang="en-US" b="1" dirty="0" smtClean="0">
                          <a:sym typeface="Wingdings"/>
                        </a:rPr>
                        <a:t></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GPA</a:t>
                      </a:r>
                      <a:r>
                        <a:rPr lang="en-US" b="1" baseline="0" dirty="0" smtClean="0"/>
                        <a:t> / GRE / SAT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algn="ctr"/>
                      <a:endParaRPr lang="en-US" dirty="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Scholarships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algn="ctr"/>
                      <a:endParaRPr lang="en-US" dirty="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Academic</a:t>
                      </a:r>
                      <a:r>
                        <a:rPr lang="en-US" b="1" baseline="0" dirty="0" smtClean="0"/>
                        <a:t> Achievement</a:t>
                      </a:r>
                      <a:endParaRPr lang="en-US" b="1" dirty="0" smtClean="0"/>
                    </a:p>
                  </a:txBody>
                  <a:tcPr/>
                </a:tc>
                <a:tc>
                  <a:txBody>
                    <a:bodyPr/>
                    <a:lstStyle/>
                    <a:p>
                      <a:pPr algn="ctr"/>
                      <a:endParaRPr lang="en-US" b="1" dirty="0"/>
                    </a:p>
                  </a:txBody>
                  <a:tcPr anchor="ctr"/>
                </a:tc>
                <a:tc>
                  <a:txBody>
                    <a:bodyPr/>
                    <a:lstStyle/>
                    <a:p>
                      <a:pPr marL="0" marR="0" indent="0" algn="ctr" defTabSz="45688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45688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Leadership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Teamwork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Impact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Business Experience</a:t>
                      </a:r>
                    </a:p>
                  </a:txBody>
                  <a:tcPr/>
                </a:tc>
                <a:tc>
                  <a:txBody>
                    <a:bodyPr/>
                    <a:lstStyle/>
                    <a:p>
                      <a:pPr algn="ct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c>
                  <a:txBody>
                    <a:bodyPr/>
                    <a:lstStyle/>
                    <a:p>
                      <a:pPr marL="0" marR="0" indent="0" algn="ctr" defTabSz="45688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Skills</a:t>
                      </a:r>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err="1" smtClean="0"/>
                        <a:t>Extracurriculars</a:t>
                      </a:r>
                      <a:endParaRPr lang="en-US" b="1" dirty="0" smtClean="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r h="370840">
                <a:tc>
                  <a:txBody>
                    <a:bodyPr/>
                    <a:lstStyle/>
                    <a:p>
                      <a:pPr marL="0" marR="0" indent="0" algn="l" defTabSz="456880" rtl="0" eaLnBrk="1" fontAlgn="auto" latinLnBrk="0" hangingPunct="1">
                        <a:lnSpc>
                          <a:spcPct val="100000"/>
                        </a:lnSpc>
                        <a:spcBef>
                          <a:spcPts val="0"/>
                        </a:spcBef>
                        <a:spcAft>
                          <a:spcPts val="0"/>
                        </a:spcAft>
                        <a:buClrTx/>
                        <a:buSzTx/>
                        <a:buFontTx/>
                        <a:buNone/>
                        <a:tabLst/>
                        <a:defRPr/>
                      </a:pPr>
                      <a:r>
                        <a:rPr lang="en-US" b="1" dirty="0" smtClean="0"/>
                        <a:t>Personal</a:t>
                      </a:r>
                      <a:r>
                        <a:rPr lang="en-US" b="1" baseline="0" dirty="0" smtClean="0"/>
                        <a:t> Interests</a:t>
                      </a:r>
                      <a:endParaRPr lang="en-US" b="1" dirty="0" smtClean="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nchor="ctr"/>
                </a:tc>
              </a:tr>
            </a:tbl>
          </a:graphicData>
        </a:graphic>
      </p:graphicFrame>
      <p:graphicFrame>
        <p:nvGraphicFramePr>
          <p:cNvPr id="38" name="Diagram 37"/>
          <p:cNvGraphicFramePr/>
          <p:nvPr>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89117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II. </a:t>
            </a:r>
            <a:r>
              <a:rPr lang="en-US" sz="2900" dirty="0" smtClean="0">
                <a:latin typeface="Avenir LT Std 65 Medium" panose="020B0603020203020204" pitchFamily="34" charset="0"/>
                <a:cs typeface="Arial"/>
              </a:rPr>
              <a:t>Resume - Formatting</a:t>
            </a:r>
            <a:endParaRPr lang="en-US" sz="2900" dirty="0">
              <a:latin typeface="Avenir LT Std 65 Medium" panose="020B0603020203020204" pitchFamily="34" charset="0"/>
              <a:cs typeface="Arial"/>
            </a:endParaRPr>
          </a:p>
        </p:txBody>
      </p:sp>
      <p:graphicFrame>
        <p:nvGraphicFramePr>
          <p:cNvPr id="58" name="Diagram 57"/>
          <p:cNvGraphicFramePr/>
          <p:nvPr>
            <p:extLst>
              <p:ext uri="{D42A27DB-BD31-4B8C-83A1-F6EECF244321}">
                <p14:modId xmlns:p14="http://schemas.microsoft.com/office/powerpoint/2010/main" val="1063254041"/>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95506" y="1063166"/>
            <a:ext cx="8014447" cy="769441"/>
          </a:xfrm>
          <a:prstGeom prst="rect">
            <a:avLst/>
          </a:prstGeom>
          <a:noFill/>
        </p:spPr>
        <p:txBody>
          <a:bodyPr wrap="square" rtlCol="0">
            <a:spAutoFit/>
          </a:bodyPr>
          <a:lstStyle/>
          <a:p>
            <a:r>
              <a:rPr lang="en-US" sz="2200" dirty="0" smtClean="0">
                <a:solidFill>
                  <a:schemeClr val="accent1"/>
                </a:solidFill>
                <a:latin typeface="Avenir LT Std 65 Medium" panose="020B0603020203020204" pitchFamily="34" charset="0"/>
              </a:rPr>
              <a:t>Why is formatting so important?</a:t>
            </a:r>
          </a:p>
          <a:p>
            <a:pPr marL="285750" indent="-285750">
              <a:buFont typeface="Arial"/>
              <a:buChar char="•"/>
            </a:pPr>
            <a:r>
              <a:rPr lang="en-US" sz="2200" dirty="0" smtClean="0">
                <a:latin typeface="Avenir LT Std 65 Medium" panose="020B0603020203020204" pitchFamily="34" charset="0"/>
              </a:rPr>
              <a:t>Organization improves digestion of a lot of information</a:t>
            </a:r>
          </a:p>
        </p:txBody>
      </p:sp>
      <p:sp>
        <p:nvSpPr>
          <p:cNvPr id="3" name="Rectangle 2"/>
          <p:cNvSpPr/>
          <p:nvPr/>
        </p:nvSpPr>
        <p:spPr>
          <a:xfrm>
            <a:off x="1097337" y="2076985"/>
            <a:ext cx="2166026" cy="365760"/>
          </a:xfrm>
          <a:prstGeom prst="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Avenir LT Std 65 Medium" panose="020B0603020203020204" pitchFamily="34" charset="0"/>
              </a:rPr>
              <a:t>Example Layout</a:t>
            </a:r>
            <a:endParaRPr lang="en-US" sz="2000" b="1" dirty="0">
              <a:latin typeface="Avenir LT Std 65 Medium" panose="020B0603020203020204" pitchFamily="34" charset="0"/>
            </a:endParaRPr>
          </a:p>
        </p:txBody>
      </p:sp>
      <p:pic>
        <p:nvPicPr>
          <p:cNvPr id="11" name="Picture 10" descr="Screen shot 2012-02-09 at 10.51.15 PM.png"/>
          <p:cNvPicPr>
            <a:picLocks noChangeAspect="1"/>
          </p:cNvPicPr>
          <p:nvPr/>
        </p:nvPicPr>
        <p:blipFill rotWithShape="1">
          <a:blip r:embed="rId9" cstate="email">
            <a:extLst>
              <a:ext uri="{28A0092B-C50C-407E-A947-70E740481C1C}">
                <a14:useLocalDpi xmlns:a14="http://schemas.microsoft.com/office/drawing/2010/main" val="0"/>
              </a:ext>
            </a:extLst>
          </a:blip>
          <a:srcRect l="37480" t="8624" r="17921" b="28284"/>
          <a:stretch/>
        </p:blipFill>
        <p:spPr>
          <a:xfrm>
            <a:off x="1036699" y="2609299"/>
            <a:ext cx="2287301" cy="2857406"/>
          </a:xfrm>
          <a:prstGeom prst="rect">
            <a:avLst/>
          </a:prstGeom>
          <a:gradFill>
            <a:gsLst>
              <a:gs pos="0">
                <a:schemeClr val="bg1">
                  <a:lumMod val="75000"/>
                </a:schemeClr>
              </a:gs>
              <a:gs pos="58000">
                <a:schemeClr val="bg1">
                  <a:lumMod val="85000"/>
                </a:schemeClr>
              </a:gs>
              <a:gs pos="98000">
                <a:schemeClr val="bg1">
                  <a:lumMod val="95000"/>
                </a:schemeClr>
              </a:gs>
            </a:gsLst>
            <a:lin ang="0" scaled="1"/>
          </a:gradFill>
          <a:ln>
            <a:solidFill>
              <a:schemeClr val="tx1"/>
            </a:solidFill>
          </a:ln>
        </p:spPr>
      </p:pic>
      <p:sp>
        <p:nvSpPr>
          <p:cNvPr id="13" name="TextBox 12"/>
          <p:cNvSpPr txBox="1"/>
          <p:nvPr/>
        </p:nvSpPr>
        <p:spPr>
          <a:xfrm>
            <a:off x="5098534" y="5134192"/>
            <a:ext cx="2815645" cy="513718"/>
          </a:xfrm>
          <a:prstGeom prst="rect">
            <a:avLst/>
          </a:prstGeom>
          <a:noFill/>
          <a:ln>
            <a:solidFill>
              <a:schemeClr val="tx1"/>
            </a:solidFill>
          </a:ln>
        </p:spPr>
        <p:txBody>
          <a:bodyPr wrap="square" lIns="82030" tIns="41015" rIns="82030" bIns="41015" rtlCol="0">
            <a:spAutoFit/>
          </a:bodyPr>
          <a:lstStyle/>
          <a:p>
            <a:r>
              <a:rPr lang="en-US" sz="1400" b="1" dirty="0" smtClean="0"/>
              <a:t>Additional Information</a:t>
            </a:r>
          </a:p>
          <a:p>
            <a:r>
              <a:rPr lang="en-US" sz="1400" b="1" dirty="0" smtClean="0"/>
              <a:t>(Skills, </a:t>
            </a:r>
            <a:r>
              <a:rPr lang="en-US" sz="1400" b="1" dirty="0" err="1" smtClean="0"/>
              <a:t>extracurriculars</a:t>
            </a:r>
            <a:r>
              <a:rPr lang="en-US" sz="1400" b="1" dirty="0" smtClean="0"/>
              <a:t>, interest)</a:t>
            </a:r>
            <a:endParaRPr lang="en-US" sz="1400" dirty="0"/>
          </a:p>
        </p:txBody>
      </p:sp>
      <p:sp>
        <p:nvSpPr>
          <p:cNvPr id="14" name="TextBox 13"/>
          <p:cNvSpPr txBox="1"/>
          <p:nvPr/>
        </p:nvSpPr>
        <p:spPr>
          <a:xfrm>
            <a:off x="5081214" y="2311024"/>
            <a:ext cx="2815645" cy="298275"/>
          </a:xfrm>
          <a:prstGeom prst="rect">
            <a:avLst/>
          </a:prstGeom>
          <a:noFill/>
          <a:ln>
            <a:solidFill>
              <a:schemeClr val="tx1"/>
            </a:solidFill>
          </a:ln>
        </p:spPr>
        <p:txBody>
          <a:bodyPr wrap="square" lIns="82030" tIns="41015" rIns="82030" bIns="41015" rtlCol="0">
            <a:spAutoFit/>
          </a:bodyPr>
          <a:lstStyle/>
          <a:p>
            <a:r>
              <a:rPr lang="en-US" sz="1400" b="1" dirty="0" smtClean="0"/>
              <a:t>Academic Achievement</a:t>
            </a:r>
            <a:endParaRPr lang="en-US" sz="1400" dirty="0"/>
          </a:p>
        </p:txBody>
      </p:sp>
      <p:sp>
        <p:nvSpPr>
          <p:cNvPr id="15" name="TextBox 14"/>
          <p:cNvSpPr txBox="1"/>
          <p:nvPr/>
        </p:nvSpPr>
        <p:spPr>
          <a:xfrm>
            <a:off x="5079855" y="3530872"/>
            <a:ext cx="2815645" cy="729162"/>
          </a:xfrm>
          <a:prstGeom prst="rect">
            <a:avLst/>
          </a:prstGeom>
          <a:noFill/>
          <a:ln>
            <a:solidFill>
              <a:schemeClr val="tx1"/>
            </a:solidFill>
          </a:ln>
        </p:spPr>
        <p:txBody>
          <a:bodyPr wrap="square" lIns="82030" tIns="41015" rIns="82030" bIns="41015" rtlCol="0">
            <a:spAutoFit/>
          </a:bodyPr>
          <a:lstStyle/>
          <a:p>
            <a:r>
              <a:rPr lang="en-US" sz="1400" b="1" dirty="0" smtClean="0"/>
              <a:t>Professional Experience</a:t>
            </a:r>
          </a:p>
          <a:p>
            <a:r>
              <a:rPr lang="en-US" sz="1400" b="1" dirty="0" smtClean="0"/>
              <a:t>Leadership Experience</a:t>
            </a:r>
          </a:p>
          <a:p>
            <a:r>
              <a:rPr lang="en-US" sz="1400" b="1" dirty="0" smtClean="0"/>
              <a:t>Business Experience</a:t>
            </a:r>
            <a:endParaRPr lang="en-US" sz="1400" dirty="0"/>
          </a:p>
        </p:txBody>
      </p:sp>
      <p:sp>
        <p:nvSpPr>
          <p:cNvPr id="21" name="Freeform 20"/>
          <p:cNvSpPr/>
          <p:nvPr/>
        </p:nvSpPr>
        <p:spPr>
          <a:xfrm>
            <a:off x="3324000" y="2303851"/>
            <a:ext cx="1626985" cy="1261011"/>
          </a:xfrm>
          <a:custGeom>
            <a:avLst/>
            <a:gdLst>
              <a:gd name="connsiteX0" fmla="*/ 590550 w 590550"/>
              <a:gd name="connsiteY0" fmla="*/ 0 h 2709862"/>
              <a:gd name="connsiteX1" fmla="*/ 590550 w 590550"/>
              <a:gd name="connsiteY1" fmla="*/ 2709862 h 2709862"/>
              <a:gd name="connsiteX2" fmla="*/ 0 w 590550"/>
              <a:gd name="connsiteY2" fmla="*/ 2519362 h 2709862"/>
              <a:gd name="connsiteX3" fmla="*/ 0 w 590550"/>
              <a:gd name="connsiteY3" fmla="*/ 1071562 h 2709862"/>
              <a:gd name="connsiteX4" fmla="*/ 590550 w 590550"/>
              <a:gd name="connsiteY4" fmla="*/ 0 h 2709862"/>
              <a:gd name="connsiteX0" fmla="*/ 692150 w 692150"/>
              <a:gd name="connsiteY0" fmla="*/ 0 h 2709862"/>
              <a:gd name="connsiteX1" fmla="*/ 692150 w 692150"/>
              <a:gd name="connsiteY1" fmla="*/ 2709862 h 2709862"/>
              <a:gd name="connsiteX2" fmla="*/ 0 w 692150"/>
              <a:gd name="connsiteY2" fmla="*/ 2081212 h 2709862"/>
              <a:gd name="connsiteX3" fmla="*/ 101600 w 692150"/>
              <a:gd name="connsiteY3" fmla="*/ 1071562 h 2709862"/>
              <a:gd name="connsiteX4" fmla="*/ 692150 w 692150"/>
              <a:gd name="connsiteY4" fmla="*/ 0 h 2709862"/>
              <a:gd name="connsiteX0" fmla="*/ 698500 w 698500"/>
              <a:gd name="connsiteY0" fmla="*/ 0 h 2709862"/>
              <a:gd name="connsiteX1" fmla="*/ 698500 w 698500"/>
              <a:gd name="connsiteY1" fmla="*/ 2709862 h 2709862"/>
              <a:gd name="connsiteX2" fmla="*/ 6350 w 698500"/>
              <a:gd name="connsiteY2" fmla="*/ 2081212 h 2709862"/>
              <a:gd name="connsiteX3" fmla="*/ 0 w 698500"/>
              <a:gd name="connsiteY3" fmla="*/ 1547812 h 2709862"/>
              <a:gd name="connsiteX4" fmla="*/ 698500 w 698500"/>
              <a:gd name="connsiteY4" fmla="*/ 0 h 2709862"/>
              <a:gd name="connsiteX0" fmla="*/ 698500 w 698500"/>
              <a:gd name="connsiteY0" fmla="*/ 0 h 2709862"/>
              <a:gd name="connsiteX1" fmla="*/ 698500 w 698500"/>
              <a:gd name="connsiteY1" fmla="*/ 2709862 h 2709862"/>
              <a:gd name="connsiteX2" fmla="*/ 6350 w 698500"/>
              <a:gd name="connsiteY2" fmla="*/ 2209296 h 2709862"/>
              <a:gd name="connsiteX3" fmla="*/ 0 w 698500"/>
              <a:gd name="connsiteY3" fmla="*/ 1547812 h 2709862"/>
              <a:gd name="connsiteX4" fmla="*/ 698500 w 698500"/>
              <a:gd name="connsiteY4" fmla="*/ 0 h 2709862"/>
              <a:gd name="connsiteX0" fmla="*/ 698500 w 702856"/>
              <a:gd name="connsiteY0" fmla="*/ 0 h 2234200"/>
              <a:gd name="connsiteX1" fmla="*/ 702856 w 702856"/>
              <a:gd name="connsiteY1" fmla="*/ 1440661 h 2234200"/>
              <a:gd name="connsiteX2" fmla="*/ 6350 w 702856"/>
              <a:gd name="connsiteY2" fmla="*/ 2209296 h 2234200"/>
              <a:gd name="connsiteX3" fmla="*/ 0 w 702856"/>
              <a:gd name="connsiteY3" fmla="*/ 1547812 h 2234200"/>
              <a:gd name="connsiteX4" fmla="*/ 698500 w 702856"/>
              <a:gd name="connsiteY4" fmla="*/ 0 h 2234200"/>
              <a:gd name="connsiteX0" fmla="*/ 698500 w 702856"/>
              <a:gd name="connsiteY0" fmla="*/ 0 h 2249440"/>
              <a:gd name="connsiteX1" fmla="*/ 702856 w 702856"/>
              <a:gd name="connsiteY1" fmla="*/ 1440661 h 2249440"/>
              <a:gd name="connsiteX2" fmla="*/ 6350 w 702856"/>
              <a:gd name="connsiteY2" fmla="*/ 2209296 h 2249440"/>
              <a:gd name="connsiteX3" fmla="*/ 0 w 702856"/>
              <a:gd name="connsiteY3" fmla="*/ 1547812 h 2249440"/>
              <a:gd name="connsiteX4" fmla="*/ 698500 w 702856"/>
              <a:gd name="connsiteY4" fmla="*/ 0 h 2249440"/>
              <a:gd name="connsiteX0" fmla="*/ 689788 w 702856"/>
              <a:gd name="connsiteY0" fmla="*/ 0 h 1469290"/>
              <a:gd name="connsiteX1" fmla="*/ 702856 w 702856"/>
              <a:gd name="connsiteY1" fmla="*/ 660511 h 1469290"/>
              <a:gd name="connsiteX2" fmla="*/ 6350 w 702856"/>
              <a:gd name="connsiteY2" fmla="*/ 1429146 h 1469290"/>
              <a:gd name="connsiteX3" fmla="*/ 0 w 702856"/>
              <a:gd name="connsiteY3" fmla="*/ 767662 h 1469290"/>
              <a:gd name="connsiteX4" fmla="*/ 689788 w 702856"/>
              <a:gd name="connsiteY4" fmla="*/ 0 h 1469290"/>
              <a:gd name="connsiteX0" fmla="*/ 689788 w 702856"/>
              <a:gd name="connsiteY0" fmla="*/ 0 h 1469290"/>
              <a:gd name="connsiteX1" fmla="*/ 702856 w 702856"/>
              <a:gd name="connsiteY1" fmla="*/ 660511 h 1469290"/>
              <a:gd name="connsiteX2" fmla="*/ 6350 w 702856"/>
              <a:gd name="connsiteY2" fmla="*/ 1429146 h 1469290"/>
              <a:gd name="connsiteX3" fmla="*/ 0 w 702856"/>
              <a:gd name="connsiteY3" fmla="*/ 767662 h 1469290"/>
              <a:gd name="connsiteX4" fmla="*/ 689788 w 702856"/>
              <a:gd name="connsiteY4" fmla="*/ 0 h 1469290"/>
              <a:gd name="connsiteX0" fmla="*/ 689788 w 702856"/>
              <a:gd name="connsiteY0" fmla="*/ 0 h 1429146"/>
              <a:gd name="connsiteX1" fmla="*/ 702856 w 702856"/>
              <a:gd name="connsiteY1" fmla="*/ 660511 h 1429146"/>
              <a:gd name="connsiteX2" fmla="*/ 6350 w 702856"/>
              <a:gd name="connsiteY2" fmla="*/ 1429146 h 1429146"/>
              <a:gd name="connsiteX3" fmla="*/ 0 w 702856"/>
              <a:gd name="connsiteY3" fmla="*/ 767662 h 1429146"/>
              <a:gd name="connsiteX4" fmla="*/ 689788 w 702856"/>
              <a:gd name="connsiteY4" fmla="*/ 0 h 1429146"/>
              <a:gd name="connsiteX0" fmla="*/ 689788 w 689788"/>
              <a:gd name="connsiteY0" fmla="*/ 0 h 1429146"/>
              <a:gd name="connsiteX1" fmla="*/ 685432 w 689788"/>
              <a:gd name="connsiteY1" fmla="*/ 602292 h 1429146"/>
              <a:gd name="connsiteX2" fmla="*/ 6350 w 689788"/>
              <a:gd name="connsiteY2" fmla="*/ 1429146 h 1429146"/>
              <a:gd name="connsiteX3" fmla="*/ 0 w 689788"/>
              <a:gd name="connsiteY3" fmla="*/ 767662 h 1429146"/>
              <a:gd name="connsiteX4" fmla="*/ 689788 w 689788"/>
              <a:gd name="connsiteY4" fmla="*/ 0 h 1429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88" h="1429146">
                <a:moveTo>
                  <a:pt x="689788" y="0"/>
                </a:moveTo>
                <a:lnTo>
                  <a:pt x="685432" y="602292"/>
                </a:lnTo>
                <a:cubicBezTo>
                  <a:pt x="476495" y="916725"/>
                  <a:pt x="237067" y="1196222"/>
                  <a:pt x="6350" y="1429146"/>
                </a:cubicBezTo>
                <a:cubicBezTo>
                  <a:pt x="4233" y="1251346"/>
                  <a:pt x="2117" y="945462"/>
                  <a:pt x="0" y="767662"/>
                </a:cubicBezTo>
                <a:lnTo>
                  <a:pt x="689788" y="0"/>
                </a:lnTo>
                <a:close/>
              </a:path>
            </a:pathLst>
          </a:custGeom>
          <a:gradFill flip="none" rotWithShape="1">
            <a:gsLst>
              <a:gs pos="0">
                <a:schemeClr val="bg1">
                  <a:lumMod val="75000"/>
                </a:schemeClr>
              </a:gs>
              <a:gs pos="58000">
                <a:schemeClr val="bg1">
                  <a:lumMod val="85000"/>
                </a:schemeClr>
              </a:gs>
              <a:gs pos="98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a:endParaRPr lang="en-US"/>
          </a:p>
        </p:txBody>
      </p:sp>
      <p:sp>
        <p:nvSpPr>
          <p:cNvPr id="22" name="Freeform 21"/>
          <p:cNvSpPr/>
          <p:nvPr/>
        </p:nvSpPr>
        <p:spPr>
          <a:xfrm>
            <a:off x="3332911" y="3447993"/>
            <a:ext cx="1653749" cy="1394575"/>
          </a:xfrm>
          <a:custGeom>
            <a:avLst/>
            <a:gdLst>
              <a:gd name="connsiteX0" fmla="*/ 590550 w 590550"/>
              <a:gd name="connsiteY0" fmla="*/ 0 h 2709862"/>
              <a:gd name="connsiteX1" fmla="*/ 590550 w 590550"/>
              <a:gd name="connsiteY1" fmla="*/ 2709862 h 2709862"/>
              <a:gd name="connsiteX2" fmla="*/ 0 w 590550"/>
              <a:gd name="connsiteY2" fmla="*/ 2519362 h 2709862"/>
              <a:gd name="connsiteX3" fmla="*/ 0 w 590550"/>
              <a:gd name="connsiteY3" fmla="*/ 1071562 h 2709862"/>
              <a:gd name="connsiteX4" fmla="*/ 590550 w 590550"/>
              <a:gd name="connsiteY4" fmla="*/ 0 h 2709862"/>
              <a:gd name="connsiteX0" fmla="*/ 692150 w 692150"/>
              <a:gd name="connsiteY0" fmla="*/ 0 h 2709862"/>
              <a:gd name="connsiteX1" fmla="*/ 692150 w 692150"/>
              <a:gd name="connsiteY1" fmla="*/ 2709862 h 2709862"/>
              <a:gd name="connsiteX2" fmla="*/ 0 w 692150"/>
              <a:gd name="connsiteY2" fmla="*/ 2081212 h 2709862"/>
              <a:gd name="connsiteX3" fmla="*/ 101600 w 692150"/>
              <a:gd name="connsiteY3" fmla="*/ 1071562 h 2709862"/>
              <a:gd name="connsiteX4" fmla="*/ 692150 w 692150"/>
              <a:gd name="connsiteY4" fmla="*/ 0 h 2709862"/>
              <a:gd name="connsiteX0" fmla="*/ 698500 w 698500"/>
              <a:gd name="connsiteY0" fmla="*/ 0 h 2709862"/>
              <a:gd name="connsiteX1" fmla="*/ 698500 w 698500"/>
              <a:gd name="connsiteY1" fmla="*/ 2709862 h 2709862"/>
              <a:gd name="connsiteX2" fmla="*/ 6350 w 698500"/>
              <a:gd name="connsiteY2" fmla="*/ 2081212 h 2709862"/>
              <a:gd name="connsiteX3" fmla="*/ 0 w 698500"/>
              <a:gd name="connsiteY3" fmla="*/ 1547812 h 2709862"/>
              <a:gd name="connsiteX4" fmla="*/ 698500 w 698500"/>
              <a:gd name="connsiteY4" fmla="*/ 0 h 2709862"/>
              <a:gd name="connsiteX0" fmla="*/ 694144 w 698500"/>
              <a:gd name="connsiteY0" fmla="*/ 0 h 1813271"/>
              <a:gd name="connsiteX1" fmla="*/ 698500 w 698500"/>
              <a:gd name="connsiteY1" fmla="*/ 1813271 h 1813271"/>
              <a:gd name="connsiteX2" fmla="*/ 6350 w 698500"/>
              <a:gd name="connsiteY2" fmla="*/ 1184621 h 1813271"/>
              <a:gd name="connsiteX3" fmla="*/ 0 w 698500"/>
              <a:gd name="connsiteY3" fmla="*/ 651221 h 1813271"/>
              <a:gd name="connsiteX4" fmla="*/ 694144 w 698500"/>
              <a:gd name="connsiteY4" fmla="*/ 0 h 1813271"/>
              <a:gd name="connsiteX0" fmla="*/ 694144 w 694144"/>
              <a:gd name="connsiteY0" fmla="*/ 0 h 1184621"/>
              <a:gd name="connsiteX1" fmla="*/ 685432 w 694144"/>
              <a:gd name="connsiteY1" fmla="*/ 1056407 h 1184621"/>
              <a:gd name="connsiteX2" fmla="*/ 6350 w 694144"/>
              <a:gd name="connsiteY2" fmla="*/ 1184621 h 1184621"/>
              <a:gd name="connsiteX3" fmla="*/ 0 w 694144"/>
              <a:gd name="connsiteY3" fmla="*/ 651221 h 1184621"/>
              <a:gd name="connsiteX4" fmla="*/ 694144 w 694144"/>
              <a:gd name="connsiteY4" fmla="*/ 0 h 1184621"/>
              <a:gd name="connsiteX0" fmla="*/ 694144 w 694144"/>
              <a:gd name="connsiteY0" fmla="*/ 0 h 1184621"/>
              <a:gd name="connsiteX1" fmla="*/ 685432 w 694144"/>
              <a:gd name="connsiteY1" fmla="*/ 1056407 h 1184621"/>
              <a:gd name="connsiteX2" fmla="*/ 6350 w 694144"/>
              <a:gd name="connsiteY2" fmla="*/ 1184621 h 1184621"/>
              <a:gd name="connsiteX3" fmla="*/ 0 w 694144"/>
              <a:gd name="connsiteY3" fmla="*/ 266967 h 1184621"/>
              <a:gd name="connsiteX4" fmla="*/ 694144 w 694144"/>
              <a:gd name="connsiteY4" fmla="*/ 0 h 1184621"/>
              <a:gd name="connsiteX0" fmla="*/ 701135 w 701135"/>
              <a:gd name="connsiteY0" fmla="*/ 0 h 1580518"/>
              <a:gd name="connsiteX1" fmla="*/ 692423 w 701135"/>
              <a:gd name="connsiteY1" fmla="*/ 1056407 h 1580518"/>
              <a:gd name="connsiteX2" fmla="*/ 273 w 701135"/>
              <a:gd name="connsiteY2" fmla="*/ 1580518 h 1580518"/>
              <a:gd name="connsiteX3" fmla="*/ 6991 w 701135"/>
              <a:gd name="connsiteY3" fmla="*/ 266967 h 1580518"/>
              <a:gd name="connsiteX4" fmla="*/ 701135 w 701135"/>
              <a:gd name="connsiteY4" fmla="*/ 0 h 158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135" h="1580518">
                <a:moveTo>
                  <a:pt x="701135" y="0"/>
                </a:moveTo>
                <a:lnTo>
                  <a:pt x="692423" y="1056407"/>
                </a:lnTo>
                <a:lnTo>
                  <a:pt x="273" y="1580518"/>
                </a:lnTo>
                <a:cubicBezTo>
                  <a:pt x="-1844" y="1402718"/>
                  <a:pt x="9108" y="444767"/>
                  <a:pt x="6991" y="266967"/>
                </a:cubicBezTo>
                <a:lnTo>
                  <a:pt x="701135" y="0"/>
                </a:lnTo>
                <a:close/>
              </a:path>
            </a:pathLst>
          </a:custGeom>
          <a:gradFill>
            <a:gsLst>
              <a:gs pos="0">
                <a:schemeClr val="bg1">
                  <a:lumMod val="75000"/>
                </a:schemeClr>
              </a:gs>
              <a:gs pos="58000">
                <a:schemeClr val="bg1">
                  <a:lumMod val="85000"/>
                </a:schemeClr>
              </a:gs>
              <a:gs pos="98000">
                <a:schemeClr val="bg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a:endParaRPr lang="en-US"/>
          </a:p>
        </p:txBody>
      </p:sp>
      <p:sp>
        <p:nvSpPr>
          <p:cNvPr id="23" name="Freeform 22"/>
          <p:cNvSpPr/>
          <p:nvPr/>
        </p:nvSpPr>
        <p:spPr>
          <a:xfrm>
            <a:off x="3311300" y="5010768"/>
            <a:ext cx="1668083" cy="737661"/>
          </a:xfrm>
          <a:custGeom>
            <a:avLst/>
            <a:gdLst>
              <a:gd name="connsiteX0" fmla="*/ 590550 w 590550"/>
              <a:gd name="connsiteY0" fmla="*/ 0 h 2709862"/>
              <a:gd name="connsiteX1" fmla="*/ 590550 w 590550"/>
              <a:gd name="connsiteY1" fmla="*/ 2709862 h 2709862"/>
              <a:gd name="connsiteX2" fmla="*/ 0 w 590550"/>
              <a:gd name="connsiteY2" fmla="*/ 2519362 h 2709862"/>
              <a:gd name="connsiteX3" fmla="*/ 0 w 590550"/>
              <a:gd name="connsiteY3" fmla="*/ 1071562 h 2709862"/>
              <a:gd name="connsiteX4" fmla="*/ 590550 w 590550"/>
              <a:gd name="connsiteY4" fmla="*/ 0 h 2709862"/>
              <a:gd name="connsiteX0" fmla="*/ 692150 w 692150"/>
              <a:gd name="connsiteY0" fmla="*/ 0 h 2709862"/>
              <a:gd name="connsiteX1" fmla="*/ 692150 w 692150"/>
              <a:gd name="connsiteY1" fmla="*/ 2709862 h 2709862"/>
              <a:gd name="connsiteX2" fmla="*/ 0 w 692150"/>
              <a:gd name="connsiteY2" fmla="*/ 2081212 h 2709862"/>
              <a:gd name="connsiteX3" fmla="*/ 101600 w 692150"/>
              <a:gd name="connsiteY3" fmla="*/ 1071562 h 2709862"/>
              <a:gd name="connsiteX4" fmla="*/ 692150 w 692150"/>
              <a:gd name="connsiteY4" fmla="*/ 0 h 2709862"/>
              <a:gd name="connsiteX0" fmla="*/ 698500 w 698500"/>
              <a:gd name="connsiteY0" fmla="*/ 0 h 2709862"/>
              <a:gd name="connsiteX1" fmla="*/ 698500 w 698500"/>
              <a:gd name="connsiteY1" fmla="*/ 2709862 h 2709862"/>
              <a:gd name="connsiteX2" fmla="*/ 6350 w 698500"/>
              <a:gd name="connsiteY2" fmla="*/ 2081212 h 2709862"/>
              <a:gd name="connsiteX3" fmla="*/ 0 w 698500"/>
              <a:gd name="connsiteY3" fmla="*/ 1547812 h 2709862"/>
              <a:gd name="connsiteX4" fmla="*/ 698500 w 698500"/>
              <a:gd name="connsiteY4" fmla="*/ 0 h 2709862"/>
              <a:gd name="connsiteX0" fmla="*/ 707212 w 707212"/>
              <a:gd name="connsiteY0" fmla="*/ 117287 h 1162050"/>
              <a:gd name="connsiteX1" fmla="*/ 698500 w 707212"/>
              <a:gd name="connsiteY1" fmla="*/ 1162050 h 1162050"/>
              <a:gd name="connsiteX2" fmla="*/ 6350 w 707212"/>
              <a:gd name="connsiteY2" fmla="*/ 533400 h 1162050"/>
              <a:gd name="connsiteX3" fmla="*/ 0 w 707212"/>
              <a:gd name="connsiteY3" fmla="*/ 0 h 1162050"/>
              <a:gd name="connsiteX4" fmla="*/ 707212 w 707212"/>
              <a:gd name="connsiteY4" fmla="*/ 117287 h 1162050"/>
              <a:gd name="connsiteX0" fmla="*/ 707212 w 724635"/>
              <a:gd name="connsiteY0" fmla="*/ 117287 h 836016"/>
              <a:gd name="connsiteX1" fmla="*/ 724635 w 724635"/>
              <a:gd name="connsiteY1" fmla="*/ 836016 h 836016"/>
              <a:gd name="connsiteX2" fmla="*/ 6350 w 724635"/>
              <a:gd name="connsiteY2" fmla="*/ 533400 h 836016"/>
              <a:gd name="connsiteX3" fmla="*/ 0 w 724635"/>
              <a:gd name="connsiteY3" fmla="*/ 0 h 836016"/>
              <a:gd name="connsiteX4" fmla="*/ 707212 w 724635"/>
              <a:gd name="connsiteY4" fmla="*/ 117287 h 836016"/>
              <a:gd name="connsiteX0" fmla="*/ 707212 w 707212"/>
              <a:gd name="connsiteY0" fmla="*/ 117287 h 836016"/>
              <a:gd name="connsiteX1" fmla="*/ 707211 w 707212"/>
              <a:gd name="connsiteY1" fmla="*/ 836016 h 836016"/>
              <a:gd name="connsiteX2" fmla="*/ 6350 w 707212"/>
              <a:gd name="connsiteY2" fmla="*/ 533400 h 836016"/>
              <a:gd name="connsiteX3" fmla="*/ 0 w 707212"/>
              <a:gd name="connsiteY3" fmla="*/ 0 h 836016"/>
              <a:gd name="connsiteX4" fmla="*/ 707212 w 707212"/>
              <a:gd name="connsiteY4" fmla="*/ 117287 h 83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12" h="836016">
                <a:moveTo>
                  <a:pt x="707212" y="117287"/>
                </a:moveTo>
                <a:cubicBezTo>
                  <a:pt x="707212" y="356863"/>
                  <a:pt x="707211" y="596440"/>
                  <a:pt x="707211" y="836016"/>
                </a:cubicBezTo>
                <a:lnTo>
                  <a:pt x="6350" y="533400"/>
                </a:lnTo>
                <a:cubicBezTo>
                  <a:pt x="4233" y="355600"/>
                  <a:pt x="2117" y="177800"/>
                  <a:pt x="0" y="0"/>
                </a:cubicBezTo>
                <a:lnTo>
                  <a:pt x="707212" y="117287"/>
                </a:lnTo>
                <a:close/>
              </a:path>
            </a:pathLst>
          </a:custGeom>
          <a:gradFill>
            <a:gsLst>
              <a:gs pos="0">
                <a:schemeClr val="bg1">
                  <a:lumMod val="75000"/>
                </a:schemeClr>
              </a:gs>
              <a:gs pos="58000">
                <a:schemeClr val="bg1">
                  <a:lumMod val="85000"/>
                </a:schemeClr>
              </a:gs>
              <a:gs pos="98000">
                <a:schemeClr val="bg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a:endParaRPr lang="en-US"/>
          </a:p>
        </p:txBody>
      </p:sp>
    </p:spTree>
    <p:extLst>
      <p:ext uri="{BB962C8B-B14F-4D97-AF65-F5344CB8AC3E}">
        <p14:creationId xmlns:p14="http://schemas.microsoft.com/office/powerpoint/2010/main" val="3508465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II. </a:t>
            </a:r>
            <a:r>
              <a:rPr lang="en-US" sz="2900" dirty="0" smtClean="0">
                <a:latin typeface="Avenir LT Std 65 Medium" panose="020B0603020203020204" pitchFamily="34" charset="0"/>
                <a:cs typeface="Arial"/>
              </a:rPr>
              <a:t>Resume - Formatting</a:t>
            </a:r>
            <a:endParaRPr lang="en-US" sz="2900" dirty="0">
              <a:latin typeface="Avenir LT Std 65 Medium" panose="020B0603020203020204" pitchFamily="34" charset="0"/>
              <a:cs typeface="Arial"/>
            </a:endParaRPr>
          </a:p>
        </p:txBody>
      </p:sp>
      <p:graphicFrame>
        <p:nvGraphicFramePr>
          <p:cNvPr id="58" name="Diagram 57"/>
          <p:cNvGraphicFramePr/>
          <p:nvPr>
            <p:extLst>
              <p:ext uri="{D42A27DB-BD31-4B8C-83A1-F6EECF244321}">
                <p14:modId xmlns:p14="http://schemas.microsoft.com/office/powerpoint/2010/main" val="929837169"/>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95506" y="1063166"/>
            <a:ext cx="8014447" cy="769441"/>
          </a:xfrm>
          <a:prstGeom prst="rect">
            <a:avLst/>
          </a:prstGeom>
          <a:noFill/>
        </p:spPr>
        <p:txBody>
          <a:bodyPr wrap="square" rtlCol="0">
            <a:spAutoFit/>
          </a:bodyPr>
          <a:lstStyle/>
          <a:p>
            <a:r>
              <a:rPr lang="en-US" sz="2200" dirty="0" smtClean="0">
                <a:solidFill>
                  <a:schemeClr val="accent1"/>
                </a:solidFill>
                <a:latin typeface="Avenir LT Std 65 Medium" panose="020B0603020203020204" pitchFamily="34" charset="0"/>
              </a:rPr>
              <a:t>Why is formatting so important?</a:t>
            </a:r>
          </a:p>
          <a:p>
            <a:pPr marL="285750" indent="-285750">
              <a:buFont typeface="Arial"/>
              <a:buChar char="•"/>
            </a:pPr>
            <a:r>
              <a:rPr lang="en-US" sz="2200" dirty="0" smtClean="0">
                <a:latin typeface="Avenir LT Std 65 Medium" panose="020B0603020203020204" pitchFamily="34" charset="0"/>
              </a:rPr>
              <a:t>Organization improves digestion of a lot of information</a:t>
            </a:r>
          </a:p>
        </p:txBody>
      </p:sp>
      <p:sp>
        <p:nvSpPr>
          <p:cNvPr id="3" name="Rectangle 2"/>
          <p:cNvSpPr/>
          <p:nvPr/>
        </p:nvSpPr>
        <p:spPr>
          <a:xfrm>
            <a:off x="1097337" y="2076985"/>
            <a:ext cx="2166026" cy="365760"/>
          </a:xfrm>
          <a:prstGeom prst="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Avenir LT Std 65 Medium" panose="020B0603020203020204" pitchFamily="34" charset="0"/>
              </a:rPr>
              <a:t>Example Layout</a:t>
            </a:r>
            <a:endParaRPr lang="en-US" sz="2000" b="1" dirty="0">
              <a:latin typeface="Avenir LT Std 65 Medium" panose="020B0603020203020204" pitchFamily="34" charset="0"/>
            </a:endParaRPr>
          </a:p>
        </p:txBody>
      </p:sp>
      <p:pic>
        <p:nvPicPr>
          <p:cNvPr id="11" name="Picture 10" descr="Screen shot 2012-02-09 at 10.51.15 PM.png"/>
          <p:cNvPicPr>
            <a:picLocks noChangeAspect="1"/>
          </p:cNvPicPr>
          <p:nvPr/>
        </p:nvPicPr>
        <p:blipFill rotWithShape="1">
          <a:blip r:embed="rId9" cstate="email">
            <a:extLst>
              <a:ext uri="{28A0092B-C50C-407E-A947-70E740481C1C}">
                <a14:useLocalDpi xmlns:a14="http://schemas.microsoft.com/office/drawing/2010/main" val="0"/>
              </a:ext>
            </a:extLst>
          </a:blip>
          <a:srcRect l="37480" t="8624" r="17921" b="28284"/>
          <a:stretch/>
        </p:blipFill>
        <p:spPr>
          <a:xfrm>
            <a:off x="1036699" y="2609299"/>
            <a:ext cx="2287301" cy="2857406"/>
          </a:xfrm>
          <a:prstGeom prst="rect">
            <a:avLst/>
          </a:prstGeom>
          <a:gradFill>
            <a:gsLst>
              <a:gs pos="0">
                <a:schemeClr val="bg1">
                  <a:lumMod val="75000"/>
                </a:schemeClr>
              </a:gs>
              <a:gs pos="58000">
                <a:schemeClr val="bg1">
                  <a:lumMod val="85000"/>
                </a:schemeClr>
              </a:gs>
              <a:gs pos="98000">
                <a:schemeClr val="bg1">
                  <a:lumMod val="95000"/>
                </a:schemeClr>
              </a:gs>
            </a:gsLst>
            <a:lin ang="0" scaled="1"/>
          </a:gradFill>
          <a:ln>
            <a:solidFill>
              <a:schemeClr val="tx1"/>
            </a:solidFill>
          </a:ln>
        </p:spPr>
      </p:pic>
      <p:sp>
        <p:nvSpPr>
          <p:cNvPr id="15" name="TextBox 14"/>
          <p:cNvSpPr txBox="1"/>
          <p:nvPr/>
        </p:nvSpPr>
        <p:spPr>
          <a:xfrm>
            <a:off x="4585013" y="3352800"/>
            <a:ext cx="2577787" cy="1313937"/>
          </a:xfrm>
          <a:prstGeom prst="rect">
            <a:avLst/>
          </a:prstGeom>
          <a:noFill/>
          <a:ln>
            <a:solidFill>
              <a:schemeClr val="tx1"/>
            </a:solidFill>
          </a:ln>
        </p:spPr>
        <p:txBody>
          <a:bodyPr wrap="square" lIns="82030" tIns="41015" rIns="82030" bIns="41015" rtlCol="0">
            <a:spAutoFit/>
          </a:bodyPr>
          <a:lstStyle/>
          <a:p>
            <a:r>
              <a:rPr lang="en-US" sz="1600" b="1" dirty="0" smtClean="0"/>
              <a:t>Font: Times New Roman, Arial, Calibri</a:t>
            </a:r>
          </a:p>
          <a:p>
            <a:r>
              <a:rPr lang="en-US" sz="1600" b="1" dirty="0" smtClean="0"/>
              <a:t>Font size: 10-12 point (except titles, name)</a:t>
            </a:r>
          </a:p>
          <a:p>
            <a:r>
              <a:rPr lang="en-US" sz="1600" b="1" dirty="0" smtClean="0"/>
              <a:t>Margins: min. 0.5 inch</a:t>
            </a:r>
          </a:p>
        </p:txBody>
      </p:sp>
      <p:sp>
        <p:nvSpPr>
          <p:cNvPr id="21" name="Flowchart: Manual Operation 20"/>
          <p:cNvSpPr/>
          <p:nvPr/>
        </p:nvSpPr>
        <p:spPr>
          <a:xfrm rot="16200000">
            <a:off x="2854589" y="3374976"/>
            <a:ext cx="2199836" cy="1261011"/>
          </a:xfrm>
          <a:prstGeom prst="flowChartManualOperation">
            <a:avLst/>
          </a:prstGeom>
          <a:gradFill flip="none" rotWithShape="1">
            <a:gsLst>
              <a:gs pos="0">
                <a:schemeClr val="bg1">
                  <a:lumMod val="75000"/>
                </a:schemeClr>
              </a:gs>
              <a:gs pos="58000">
                <a:schemeClr val="bg1">
                  <a:lumMod val="85000"/>
                </a:schemeClr>
              </a:gs>
              <a:gs pos="98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2030" tIns="41015" rIns="82030" bIns="41015" rtlCol="0" anchor="ctr"/>
          <a:lstStyle/>
          <a:p>
            <a:pPr algn="ctr"/>
            <a:endParaRPr lang="en-US"/>
          </a:p>
        </p:txBody>
      </p:sp>
    </p:spTree>
    <p:extLst>
      <p:ext uri="{BB962C8B-B14F-4D97-AF65-F5344CB8AC3E}">
        <p14:creationId xmlns:p14="http://schemas.microsoft.com/office/powerpoint/2010/main" val="490966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236381"/>
            <a:ext cx="9144000" cy="621623"/>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lIns="91365" tIns="45683" rIns="91365" bIns="45683" rtlCol="0" anchor="ctr"/>
          <a:lstStyle/>
          <a:p>
            <a:pPr algn="ctr"/>
            <a:endParaRPr lang="en-US">
              <a:latin typeface="Avenir LT Std 65 Medium" panose="020B0603020203020204" pitchFamily="34" charset="0"/>
            </a:endParaRPr>
          </a:p>
        </p:txBody>
      </p:sp>
      <p:pic>
        <p:nvPicPr>
          <p:cNvPr id="59" name="Picture 58" descr="box draft_white.eps"/>
          <p:cNvPicPr>
            <a:picLocks noChangeAspect="1"/>
          </p:cNvPicPr>
          <p:nvPr/>
        </p:nvPicPr>
        <p:blipFill rotWithShape="1">
          <a:blip r:embed="rId3" cstate="print">
            <a:extLst>
              <a:ext uri="{28A0092B-C50C-407E-A947-70E740481C1C}">
                <a14:useLocalDpi xmlns:a14="http://schemas.microsoft.com/office/drawing/2010/main" val="0"/>
              </a:ext>
            </a:extLst>
          </a:blip>
          <a:srcRect l="24023" t="28629" r="22458" b="22762"/>
          <a:stretch/>
        </p:blipFill>
        <p:spPr>
          <a:xfrm>
            <a:off x="7041522" y="6240192"/>
            <a:ext cx="2102478" cy="617811"/>
          </a:xfrm>
          <a:prstGeom prst="rect">
            <a:avLst/>
          </a:prstGeom>
        </p:spPr>
      </p:pic>
      <p:sp>
        <p:nvSpPr>
          <p:cNvPr id="65" name="Title 5"/>
          <p:cNvSpPr txBox="1">
            <a:spLocks/>
          </p:cNvSpPr>
          <p:nvPr/>
        </p:nvSpPr>
        <p:spPr>
          <a:xfrm>
            <a:off x="457200" y="225160"/>
            <a:ext cx="8229600" cy="533641"/>
          </a:xfrm>
          <a:prstGeom prst="rect">
            <a:avLst/>
          </a:prstGeom>
          <a:noFill/>
        </p:spPr>
        <p:txBody>
          <a:bodyPr vert="horz" lIns="91365" tIns="45683" rIns="91365" bIns="4568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dirty="0">
                <a:latin typeface="Avenir LT Std 65 Medium" panose="020B0603020203020204" pitchFamily="34" charset="0"/>
                <a:cs typeface="Arial"/>
              </a:rPr>
              <a:t>II. </a:t>
            </a:r>
            <a:r>
              <a:rPr lang="en-US" sz="2900" dirty="0" smtClean="0">
                <a:latin typeface="Avenir LT Std 65 Medium" panose="020B0603020203020204" pitchFamily="34" charset="0"/>
                <a:cs typeface="Arial"/>
              </a:rPr>
              <a:t>Sections – Academic</a:t>
            </a:r>
            <a:endParaRPr lang="en-US" sz="2900" dirty="0">
              <a:latin typeface="Avenir LT Std 65 Medium" panose="020B0603020203020204" pitchFamily="34" charset="0"/>
              <a:cs typeface="Arial"/>
            </a:endParaRPr>
          </a:p>
        </p:txBody>
      </p:sp>
      <p:graphicFrame>
        <p:nvGraphicFramePr>
          <p:cNvPr id="58" name="Diagram 57"/>
          <p:cNvGraphicFramePr/>
          <p:nvPr>
            <p:extLst>
              <p:ext uri="{D42A27DB-BD31-4B8C-83A1-F6EECF244321}">
                <p14:modId xmlns:p14="http://schemas.microsoft.com/office/powerpoint/2010/main" val="1105098462"/>
              </p:ext>
            </p:extLst>
          </p:nvPr>
        </p:nvGraphicFramePr>
        <p:xfrm>
          <a:off x="325965" y="6322784"/>
          <a:ext cx="2724417" cy="483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0" name="Straight Connector 59"/>
          <p:cNvCxnSpPr/>
          <p:nvPr/>
        </p:nvCxnSpPr>
        <p:spPr>
          <a:xfrm>
            <a:off x="0" y="758794"/>
            <a:ext cx="9144000" cy="0"/>
          </a:xfrm>
          <a:prstGeom prst="line">
            <a:avLst/>
          </a:prstGeom>
          <a:ln w="38100" cmpd="sng">
            <a:solidFill>
              <a:srgbClr val="000066"/>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457200" y="868537"/>
            <a:ext cx="8686800" cy="5234312"/>
          </a:xfrm>
        </p:spPr>
        <p:txBody>
          <a:bodyPr>
            <a:normAutofit/>
          </a:bodyPr>
          <a:lstStyle/>
          <a:p>
            <a:pPr marL="0" indent="-67827">
              <a:buNone/>
            </a:pPr>
            <a:r>
              <a:rPr lang="en-US" sz="2400" b="1" dirty="0" smtClean="0">
                <a:solidFill>
                  <a:schemeClr val="tx2">
                    <a:lumMod val="60000"/>
                    <a:lumOff val="40000"/>
                  </a:schemeClr>
                </a:solidFill>
                <a:latin typeface="Avenir LT Std 65 Medium" panose="020B0603020203020204" pitchFamily="34" charset="0"/>
                <a:cs typeface="Arial"/>
              </a:rPr>
              <a:t>Goal: Academic </a:t>
            </a:r>
            <a:r>
              <a:rPr lang="en-US" sz="2400" b="1" dirty="0">
                <a:solidFill>
                  <a:schemeClr val="tx2">
                    <a:lumMod val="60000"/>
                    <a:lumOff val="40000"/>
                  </a:schemeClr>
                </a:solidFill>
                <a:latin typeface="Avenir LT Std 65 Medium" panose="020B0603020203020204" pitchFamily="34" charset="0"/>
                <a:cs typeface="Arial"/>
              </a:rPr>
              <a:t>A</a:t>
            </a:r>
            <a:r>
              <a:rPr lang="en-US" sz="2400" b="1" dirty="0" smtClean="0">
                <a:solidFill>
                  <a:schemeClr val="tx2">
                    <a:lumMod val="60000"/>
                    <a:lumOff val="40000"/>
                  </a:schemeClr>
                </a:solidFill>
                <a:latin typeface="Avenir LT Std 65 Medium" panose="020B0603020203020204" pitchFamily="34" charset="0"/>
                <a:cs typeface="Arial"/>
              </a:rPr>
              <a:t>chievement</a:t>
            </a:r>
          </a:p>
          <a:p>
            <a:pPr marL="0" indent="-67827">
              <a:buNone/>
            </a:pPr>
            <a:endParaRPr lang="en-US" sz="1200" dirty="0">
              <a:latin typeface="Avenir LT Std 65 Medium" panose="020B0603020203020204" pitchFamily="34" charset="0"/>
              <a:cs typeface="Arial"/>
            </a:endParaRPr>
          </a:p>
          <a:p>
            <a:pPr marL="615921" lvl="1" indent="-342900">
              <a:buFont typeface="Wingdings" panose="05000000000000000000" pitchFamily="2" charset="2"/>
              <a:buChar char="v"/>
            </a:pPr>
            <a:r>
              <a:rPr lang="en-US" sz="2400" dirty="0" smtClean="0">
                <a:latin typeface="Avenir LT Std 65 Medium" panose="020B0603020203020204" pitchFamily="34" charset="0"/>
              </a:rPr>
              <a:t>Numbers (GPA/GRE/SAT/Scholarships/Grants)</a:t>
            </a:r>
          </a:p>
          <a:p>
            <a:pPr marL="980510" lvl="2" indent="-307718"/>
            <a:r>
              <a:rPr lang="en-US" sz="2000" dirty="0" smtClean="0">
                <a:latin typeface="Avenir LT Std 65 Medium" panose="020B0603020203020204" pitchFamily="34" charset="0"/>
              </a:rPr>
              <a:t>List relevant test scores and GPA (with scale)</a:t>
            </a:r>
          </a:p>
          <a:p>
            <a:pPr marL="980510" lvl="2" indent="-307718"/>
            <a:r>
              <a:rPr lang="en-US" sz="2000" dirty="0" smtClean="0">
                <a:latin typeface="Avenir LT Std 65 Medium" panose="020B0603020203020204" pitchFamily="34" charset="0"/>
              </a:rPr>
              <a:t>Give dollar amounts over award period</a:t>
            </a:r>
          </a:p>
          <a:p>
            <a:pPr marL="980510" lvl="2" indent="-307718"/>
            <a:r>
              <a:rPr lang="en-US" sz="2000" dirty="0" smtClean="0">
                <a:latin typeface="Avenir LT Std 65 Medium" panose="020B0603020203020204" pitchFamily="34" charset="0"/>
              </a:rPr>
              <a:t>Give context for achievement: recipient rate, nominations, etc.</a:t>
            </a:r>
          </a:p>
          <a:p>
            <a:pPr marL="980510" lvl="2" indent="-307718"/>
            <a:endParaRPr lang="en-US" sz="1000" dirty="0" smtClean="0">
              <a:latin typeface="Avenir LT Std 65 Medium" panose="020B0603020203020204" pitchFamily="34" charset="0"/>
            </a:endParaRPr>
          </a:p>
          <a:p>
            <a:pPr marL="615921" lvl="1" indent="-342900">
              <a:buFont typeface="Wingdings" panose="05000000000000000000" pitchFamily="2" charset="2"/>
              <a:buChar char="v"/>
            </a:pPr>
            <a:r>
              <a:rPr lang="en-US" sz="2400" dirty="0" smtClean="0">
                <a:latin typeface="Avenir LT Std 65 Medium" panose="020B0603020203020204" pitchFamily="34" charset="0"/>
                <a:cs typeface="Arial"/>
              </a:rPr>
              <a:t>Examples</a:t>
            </a:r>
            <a:endParaRPr lang="en-US" sz="2400" dirty="0">
              <a:latin typeface="Avenir LT Std 65 Medium" panose="020B0603020203020204" pitchFamily="34" charset="0"/>
              <a:cs typeface="Arial"/>
            </a:endParaRPr>
          </a:p>
          <a:p>
            <a:pPr marL="0" indent="-67827">
              <a:buNone/>
            </a:pPr>
            <a:endParaRPr lang="en-US" sz="2200" dirty="0" smtClean="0">
              <a:latin typeface="Avenir LT Std 65 Medium" panose="020B0603020203020204" pitchFamily="34" charset="0"/>
              <a:cs typeface="Arial"/>
            </a:endParaRPr>
          </a:p>
          <a:p>
            <a:pPr marL="0" indent="-67827">
              <a:buNone/>
            </a:pPr>
            <a:endParaRPr lang="en-US" sz="2200" dirty="0">
              <a:latin typeface="Avenir LT Std 65 Medium" panose="020B0603020203020204" pitchFamily="34" charset="0"/>
              <a:cs typeface="Arial"/>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8855" t="31990" r="9366" b="52329"/>
          <a:stretch/>
        </p:blipFill>
        <p:spPr bwMode="auto">
          <a:xfrm>
            <a:off x="336665" y="3811154"/>
            <a:ext cx="8470669" cy="9132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8983" t="51079" r="10133" b="34375"/>
          <a:stretch/>
        </p:blipFill>
        <p:spPr bwMode="auto">
          <a:xfrm>
            <a:off x="336664" y="4954154"/>
            <a:ext cx="8470669" cy="856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814073" y="4191576"/>
            <a:ext cx="3886200" cy="152400"/>
          </a:xfrm>
          <a:prstGeom prst="rect">
            <a:avLst/>
          </a:prstGeom>
          <a:solidFill>
            <a:srgbClr val="FFCC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572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1794</Words>
  <Application>Microsoft Macintosh PowerPoint</Application>
  <PresentationFormat>On-screen Show (4:3)</PresentationFormat>
  <Paragraphs>428</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Daria</dc:creator>
  <cp:lastModifiedBy>Kate Otley</cp:lastModifiedBy>
  <cp:revision>30</cp:revision>
  <dcterms:created xsi:type="dcterms:W3CDTF">2017-02-03T22:34:25Z</dcterms:created>
  <dcterms:modified xsi:type="dcterms:W3CDTF">2017-03-02T13:36:20Z</dcterms:modified>
</cp:coreProperties>
</file>